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6" r:id="rId1"/>
    <p:sldMasterId id="2147483775" r:id="rId2"/>
  </p:sldMasterIdLst>
  <p:notesMasterIdLst>
    <p:notesMasterId r:id="rId132"/>
  </p:notesMasterIdLst>
  <p:handoutMasterIdLst>
    <p:handoutMasterId r:id="rId133"/>
  </p:handoutMasterIdLst>
  <p:sldIdLst>
    <p:sldId id="653" r:id="rId3"/>
    <p:sldId id="398" r:id="rId4"/>
    <p:sldId id="438" r:id="rId5"/>
    <p:sldId id="778" r:id="rId6"/>
    <p:sldId id="772" r:id="rId7"/>
    <p:sldId id="784" r:id="rId8"/>
    <p:sldId id="785" r:id="rId9"/>
    <p:sldId id="634" r:id="rId10"/>
    <p:sldId id="697" r:id="rId11"/>
    <p:sldId id="397" r:id="rId12"/>
    <p:sldId id="691" r:id="rId13"/>
    <p:sldId id="675" r:id="rId14"/>
    <p:sldId id="676" r:id="rId15"/>
    <p:sldId id="693" r:id="rId16"/>
    <p:sldId id="678" r:id="rId17"/>
    <p:sldId id="688" r:id="rId18"/>
    <p:sldId id="682" r:id="rId19"/>
    <p:sldId id="695" r:id="rId20"/>
    <p:sldId id="681" r:id="rId21"/>
    <p:sldId id="689" r:id="rId22"/>
    <p:sldId id="694" r:id="rId23"/>
    <p:sldId id="683" r:id="rId24"/>
    <p:sldId id="690" r:id="rId25"/>
    <p:sldId id="686" r:id="rId26"/>
    <p:sldId id="692" r:id="rId27"/>
    <p:sldId id="687" r:id="rId28"/>
    <p:sldId id="550" r:id="rId29"/>
    <p:sldId id="788" r:id="rId30"/>
    <p:sldId id="755" r:id="rId31"/>
    <p:sldId id="531" r:id="rId32"/>
    <p:sldId id="787" r:id="rId33"/>
    <p:sldId id="395" r:id="rId34"/>
    <p:sldId id="757" r:id="rId35"/>
    <p:sldId id="261" r:id="rId36"/>
    <p:sldId id="263" r:id="rId37"/>
    <p:sldId id="357" r:id="rId38"/>
    <p:sldId id="264" r:id="rId39"/>
    <p:sldId id="266" r:id="rId40"/>
    <p:sldId id="267" r:id="rId41"/>
    <p:sldId id="518" r:id="rId42"/>
    <p:sldId id="269" r:id="rId43"/>
    <p:sldId id="503" r:id="rId44"/>
    <p:sldId id="521" r:id="rId45"/>
    <p:sldId id="271" r:id="rId46"/>
    <p:sldId id="756" r:id="rId47"/>
    <p:sldId id="519" r:id="rId48"/>
    <p:sldId id="527" r:id="rId49"/>
    <p:sldId id="473" r:id="rId50"/>
    <p:sldId id="522" r:id="rId51"/>
    <p:sldId id="273" r:id="rId52"/>
    <p:sldId id="762" r:id="rId53"/>
    <p:sldId id="532" r:id="rId54"/>
    <p:sldId id="760" r:id="rId55"/>
    <p:sldId id="287" r:id="rId56"/>
    <p:sldId id="290" r:id="rId57"/>
    <p:sldId id="696" r:id="rId58"/>
    <p:sldId id="524" r:id="rId59"/>
    <p:sldId id="464" r:id="rId60"/>
    <p:sldId id="289" r:id="rId61"/>
    <p:sldId id="364" r:id="rId62"/>
    <p:sldId id="648" r:id="rId63"/>
    <p:sldId id="626" r:id="rId64"/>
    <p:sldId id="291" r:id="rId65"/>
    <p:sldId id="533" r:id="rId66"/>
    <p:sldId id="293" r:id="rId67"/>
    <p:sldId id="294" r:id="rId68"/>
    <p:sldId id="534" r:id="rId69"/>
    <p:sldId id="635" r:id="rId70"/>
    <p:sldId id="425" r:id="rId71"/>
    <p:sldId id="296" r:id="rId72"/>
    <p:sldId id="636" r:id="rId73"/>
    <p:sldId id="299" r:id="rId74"/>
    <p:sldId id="535" r:id="rId75"/>
    <p:sldId id="365" r:id="rId76"/>
    <p:sldId id="366" r:id="rId77"/>
    <p:sldId id="368" r:id="rId78"/>
    <p:sldId id="369" r:id="rId79"/>
    <p:sldId id="370" r:id="rId80"/>
    <p:sldId id="390" r:id="rId81"/>
    <p:sldId id="536" r:id="rId82"/>
    <p:sldId id="355" r:id="rId83"/>
    <p:sldId id="305" r:id="rId84"/>
    <p:sldId id="304" r:id="rId85"/>
    <p:sldId id="306" r:id="rId86"/>
    <p:sldId id="597" r:id="rId87"/>
    <p:sldId id="279" r:id="rId88"/>
    <p:sldId id="310" r:id="rId89"/>
    <p:sldId id="598" r:id="rId90"/>
    <p:sldId id="638" r:id="rId91"/>
    <p:sldId id="309" r:id="rId92"/>
    <p:sldId id="311" r:id="rId93"/>
    <p:sldId id="599" r:id="rId94"/>
    <p:sldId id="312" r:id="rId95"/>
    <p:sldId id="512" r:id="rId96"/>
    <p:sldId id="761" r:id="rId97"/>
    <p:sldId id="627" r:id="rId98"/>
    <p:sldId id="537" r:id="rId99"/>
    <p:sldId id="362" r:id="rId100"/>
    <p:sldId id="525" r:id="rId101"/>
    <p:sldId id="363" r:id="rId102"/>
    <p:sldId id="538" r:id="rId103"/>
    <p:sldId id="318" r:id="rId104"/>
    <p:sldId id="776" r:id="rId105"/>
    <p:sldId id="377" r:id="rId106"/>
    <p:sldId id="539" r:id="rId107"/>
    <p:sldId id="320" r:id="rId108"/>
    <p:sldId id="540" r:id="rId109"/>
    <p:sldId id="322" r:id="rId110"/>
    <p:sldId id="323" r:id="rId111"/>
    <p:sldId id="324" r:id="rId112"/>
    <p:sldId id="541" r:id="rId113"/>
    <p:sldId id="523" r:id="rId114"/>
    <p:sldId id="758" r:id="rId115"/>
    <p:sldId id="342" r:id="rId116"/>
    <p:sldId id="343" r:id="rId117"/>
    <p:sldId id="526" r:id="rId118"/>
    <p:sldId id="759" r:id="rId119"/>
    <p:sldId id="542" r:id="rId120"/>
    <p:sldId id="346" r:id="rId121"/>
    <p:sldId id="347" r:id="rId122"/>
    <p:sldId id="313" r:id="rId123"/>
    <p:sldId id="637" r:id="rId124"/>
    <p:sldId id="349" r:id="rId125"/>
    <p:sldId id="350" r:id="rId126"/>
    <p:sldId id="344" r:id="rId127"/>
    <p:sldId id="325" r:id="rId128"/>
    <p:sldId id="391" r:id="rId129"/>
    <p:sldId id="327" r:id="rId130"/>
    <p:sldId id="543" r:id="rId131"/>
  </p:sldIdLst>
  <p:sldSz cx="12192000" cy="6858000"/>
  <p:notesSz cx="6797675"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iriş" id="{9B4FC990-B0D1-4831-8B7D-9B40FE9BE940}">
          <p14:sldIdLst>
            <p14:sldId id="653"/>
            <p14:sldId id="398"/>
            <p14:sldId id="438"/>
            <p14:sldId id="778"/>
            <p14:sldId id="772"/>
            <p14:sldId id="784"/>
          </p14:sldIdLst>
        </p14:section>
        <p14:section name="Başlıksız Bölüm" id="{914C9AF2-17A2-4B4D-8D1D-B8BE96B64135}">
          <p14:sldIdLst>
            <p14:sldId id="785"/>
          </p14:sldIdLst>
        </p14:section>
        <p14:section name="Genel" id="{6D4C186F-9EE1-47BE-88C1-14A4BC792AFB}">
          <p14:sldIdLst>
            <p14:sldId id="634"/>
            <p14:sldId id="697"/>
            <p14:sldId id="397"/>
            <p14:sldId id="691"/>
            <p14:sldId id="675"/>
            <p14:sldId id="676"/>
            <p14:sldId id="693"/>
            <p14:sldId id="678"/>
            <p14:sldId id="688"/>
            <p14:sldId id="682"/>
            <p14:sldId id="695"/>
            <p14:sldId id="681"/>
            <p14:sldId id="689"/>
            <p14:sldId id="694"/>
            <p14:sldId id="683"/>
            <p14:sldId id="690"/>
            <p14:sldId id="686"/>
            <p14:sldId id="692"/>
            <p14:sldId id="687"/>
            <p14:sldId id="550"/>
            <p14:sldId id="788"/>
            <p14:sldId id="755"/>
          </p14:sldIdLst>
        </p14:section>
        <p14:section name="Görevli Eğitimi" id="{25DFE77F-E50D-4734-98C2-2F8D8605742D}">
          <p14:sldIdLst>
            <p14:sldId id="531"/>
            <p14:sldId id="787"/>
            <p14:sldId id="395"/>
            <p14:sldId id="757"/>
            <p14:sldId id="261"/>
            <p14:sldId id="263"/>
            <p14:sldId id="357"/>
            <p14:sldId id="264"/>
            <p14:sldId id="266"/>
            <p14:sldId id="267"/>
            <p14:sldId id="518"/>
            <p14:sldId id="269"/>
            <p14:sldId id="503"/>
            <p14:sldId id="521"/>
            <p14:sldId id="271"/>
            <p14:sldId id="756"/>
            <p14:sldId id="519"/>
            <p14:sldId id="527"/>
            <p14:sldId id="473"/>
            <p14:sldId id="522"/>
            <p14:sldId id="273"/>
            <p14:sldId id="762"/>
          </p14:sldIdLst>
        </p14:section>
        <p14:section name="Bina Sınav Sorumlusu" id="{69EDB92D-EA13-4792-8A3A-615D39E75113}">
          <p14:sldIdLst>
            <p14:sldId id="532"/>
            <p14:sldId id="760"/>
            <p14:sldId id="287"/>
            <p14:sldId id="290"/>
            <p14:sldId id="696"/>
            <p14:sldId id="524"/>
            <p14:sldId id="464"/>
            <p14:sldId id="289"/>
            <p14:sldId id="364"/>
            <p14:sldId id="648"/>
            <p14:sldId id="626"/>
            <p14:sldId id="291"/>
          </p14:sldIdLst>
        </p14:section>
        <p14:section name="Bina Sınav Sorumlusu Yardımcısı" id="{ED39B10A-9F2B-40C4-8D08-B2BC202C5C36}">
          <p14:sldIdLst>
            <p14:sldId id="533"/>
            <p14:sldId id="293"/>
            <p14:sldId id="294"/>
            <p14:sldId id="534"/>
          </p14:sldIdLst>
        </p14:section>
        <p14:section name="Bina Yöneticisi" id="{BBD379E2-A2FB-463D-90B4-BD6B0213F121}">
          <p14:sldIdLst>
            <p14:sldId id="635"/>
            <p14:sldId id="425"/>
            <p14:sldId id="296"/>
            <p14:sldId id="636"/>
            <p14:sldId id="299"/>
            <p14:sldId id="535"/>
          </p14:sldIdLst>
        </p14:section>
        <p14:section name="Bina Cihaz Görevlisi" id="{5F9FC57A-C750-41E0-8D7E-7BE05CEB7E77}">
          <p14:sldIdLst>
            <p14:sldId id="365"/>
            <p14:sldId id="366"/>
            <p14:sldId id="368"/>
            <p14:sldId id="369"/>
            <p14:sldId id="370"/>
            <p14:sldId id="390"/>
            <p14:sldId id="536"/>
          </p14:sldIdLst>
        </p14:section>
        <p14:section name="Salon Başkanı" id="{6E57528B-BB02-4EF8-B147-596630DC7845}">
          <p14:sldIdLst>
            <p14:sldId id="355"/>
            <p14:sldId id="305"/>
            <p14:sldId id="304"/>
            <p14:sldId id="306"/>
            <p14:sldId id="597"/>
            <p14:sldId id="279"/>
            <p14:sldId id="310"/>
            <p14:sldId id="598"/>
            <p14:sldId id="638"/>
            <p14:sldId id="309"/>
            <p14:sldId id="311"/>
            <p14:sldId id="599"/>
            <p14:sldId id="312"/>
            <p14:sldId id="512"/>
            <p14:sldId id="761"/>
            <p14:sldId id="627"/>
            <p14:sldId id="537"/>
          </p14:sldIdLst>
        </p14:section>
        <p14:section name="Gözetmen -  Yedek Görevli" id="{BE0E18EB-4951-4E73-9A99-ED6B82E76BC7}">
          <p14:sldIdLst>
            <p14:sldId id="362"/>
            <p14:sldId id="525"/>
            <p14:sldId id="363"/>
            <p14:sldId id="538"/>
          </p14:sldIdLst>
        </p14:section>
        <p14:section name="Engelli Salonu Grv. (Okuyucu-İşaretleyici)" id="{972480B3-F0E1-4006-9BC7-20F61D770DB7}">
          <p14:sldIdLst>
            <p14:sldId id="318"/>
            <p14:sldId id="776"/>
            <p14:sldId id="377"/>
            <p14:sldId id="539"/>
          </p14:sldIdLst>
        </p14:section>
        <p14:section name="Hizmetli" id="{B69C6E4C-3D20-4625-B4F6-13B80564AF85}">
          <p14:sldIdLst>
            <p14:sldId id="320"/>
            <p14:sldId id="540"/>
          </p14:sldIdLst>
        </p14:section>
        <p14:section name="ÖSYM Temsilcisi" id="{3BFB9C2C-4F90-4EE1-9386-5D571F6A65D8}">
          <p14:sldIdLst>
            <p14:sldId id="322"/>
            <p14:sldId id="323"/>
            <p14:sldId id="324"/>
            <p14:sldId id="541"/>
          </p14:sldIdLst>
        </p14:section>
        <p14:section name="Bina Güvenlik Görevlisi" id="{B2766330-1923-41EA-9037-76AD0CF4C422}">
          <p14:sldIdLst>
            <p14:sldId id="523"/>
            <p14:sldId id="758"/>
            <p14:sldId id="342"/>
            <p14:sldId id="343"/>
            <p14:sldId id="526"/>
            <p14:sldId id="759"/>
          </p14:sldIdLst>
        </p14:section>
        <p14:section name="Özel Durumlar" id="{E24FC155-B297-4F1E-94F2-DF3D71F035CC}">
          <p14:sldIdLst>
            <p14:sldId id="542"/>
            <p14:sldId id="346"/>
            <p14:sldId id="347"/>
            <p14:sldId id="313"/>
            <p14:sldId id="637"/>
            <p14:sldId id="349"/>
            <p14:sldId id="350"/>
            <p14:sldId id="344"/>
            <p14:sldId id="325"/>
            <p14:sldId id="391"/>
            <p14:sldId id="327"/>
            <p14:sldId id="543"/>
          </p14:sldIdLst>
        </p14:section>
      </p14:sectionLst>
    </p:ex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len Kaplan" initials="SK" lastIdx="0" clrIdx="0">
    <p:extLst>
      <p:ext uri="{19B8F6BF-5375-455C-9EA6-DF929625EA0E}">
        <p15:presenceInfo xmlns:p15="http://schemas.microsoft.com/office/powerpoint/2012/main" userId="S-1-5-21-402949337-793847084-3274044920-20293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00728C"/>
    <a:srgbClr val="F48120"/>
    <a:srgbClr val="F58220"/>
    <a:srgbClr val="007287"/>
    <a:srgbClr val="FF0000"/>
    <a:srgbClr val="548235"/>
    <a:srgbClr val="E6E6E6"/>
    <a:srgbClr val="4F4E4E"/>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FD0F851-EC5A-4D38-B0AD-8093EC10F338}" styleName="Açık Stil 1 - Vurgu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29" autoAdjust="0"/>
    <p:restoredTop sz="94670" autoAdjust="0"/>
  </p:normalViewPr>
  <p:slideViewPr>
    <p:cSldViewPr snapToGrid="0" snapToObjects="1">
      <p:cViewPr varScale="1">
        <p:scale>
          <a:sx n="110" d="100"/>
          <a:sy n="110" d="100"/>
        </p:scale>
        <p:origin x="312" y="78"/>
      </p:cViewPr>
      <p:guideLst>
        <p:guide orient="horz" pos="2183"/>
        <p:guide pos="3863"/>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snapToObjects="1">
      <p:cViewPr varScale="1">
        <p:scale>
          <a:sx n="81" d="100"/>
          <a:sy n="81" d="100"/>
        </p:scale>
        <p:origin x="3996" y="9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commentAuthors" Target="commentAuthor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notesMaster" Target="notesMasters/notesMaster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333F7DD-6CF2-4BB1-8950-BC5F92E29EE8}" type="datetimeFigureOut">
              <a:rPr lang="tr-TR" smtClean="0"/>
              <a:t>10.09.2024</a:t>
            </a:fld>
            <a:endParaRPr lang="tr-TR"/>
          </a:p>
        </p:txBody>
      </p:sp>
      <p:sp>
        <p:nvSpPr>
          <p:cNvPr id="4" name="Altbilgi Yer Tutucusu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673E0E8-DF0B-4459-8C3C-3AB22F5D00B3}" type="slidenum">
              <a:rPr lang="tr-TR" smtClean="0"/>
              <a:t>‹#›</a:t>
            </a:fld>
            <a:endParaRPr lang="tr-TR"/>
          </a:p>
        </p:txBody>
      </p:sp>
    </p:spTree>
    <p:extLst>
      <p:ext uri="{BB962C8B-B14F-4D97-AF65-F5344CB8AC3E}">
        <p14:creationId xmlns:p14="http://schemas.microsoft.com/office/powerpoint/2010/main" val="3415058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ABAF11-8D55-4F2A-BEF1-ED9599413855}" type="datetimeFigureOut">
              <a:rPr lang="tr-TR" smtClean="0"/>
              <a:t>10.09.2024</a:t>
            </a:fld>
            <a:endParaRPr lang="tr-TR"/>
          </a:p>
        </p:txBody>
      </p:sp>
      <p:sp>
        <p:nvSpPr>
          <p:cNvPr id="4" name="Slayt Görüntüsü Yer Tutucus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0CB693E-B6D6-4C42-A3EC-3DB45F629F49}" type="slidenum">
              <a:rPr lang="tr-TR" smtClean="0"/>
              <a:t>‹#›</a:t>
            </a:fld>
            <a:endParaRPr lang="tr-TR"/>
          </a:p>
        </p:txBody>
      </p:sp>
    </p:spTree>
    <p:extLst>
      <p:ext uri="{BB962C8B-B14F-4D97-AF65-F5344CB8AC3E}">
        <p14:creationId xmlns:p14="http://schemas.microsoft.com/office/powerpoint/2010/main" val="4251341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B693E-B6D6-4C42-A3EC-3DB45F629F49}"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95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0CB693E-B6D6-4C42-A3EC-3DB45F629F49}" type="slidenum">
              <a:rPr lang="tr-TR" smtClean="0"/>
              <a:t>13</a:t>
            </a:fld>
            <a:endParaRPr lang="tr-TR"/>
          </a:p>
        </p:txBody>
      </p:sp>
    </p:spTree>
    <p:extLst>
      <p:ext uri="{BB962C8B-B14F-4D97-AF65-F5344CB8AC3E}">
        <p14:creationId xmlns:p14="http://schemas.microsoft.com/office/powerpoint/2010/main" val="440919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0CB693E-B6D6-4C42-A3EC-3DB45F629F49}" type="slidenum">
              <a:rPr lang="tr-TR" smtClean="0"/>
              <a:t>27</a:t>
            </a:fld>
            <a:endParaRPr lang="tr-TR"/>
          </a:p>
        </p:txBody>
      </p:sp>
    </p:spTree>
    <p:extLst>
      <p:ext uri="{BB962C8B-B14F-4D97-AF65-F5344CB8AC3E}">
        <p14:creationId xmlns:p14="http://schemas.microsoft.com/office/powerpoint/2010/main" val="3123707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0CB693E-B6D6-4C42-A3EC-3DB45F629F49}" type="slidenum">
              <a:rPr lang="tr-TR" smtClean="0"/>
              <a:t>28</a:t>
            </a:fld>
            <a:endParaRPr lang="tr-TR"/>
          </a:p>
        </p:txBody>
      </p:sp>
    </p:spTree>
    <p:extLst>
      <p:ext uri="{BB962C8B-B14F-4D97-AF65-F5344CB8AC3E}">
        <p14:creationId xmlns:p14="http://schemas.microsoft.com/office/powerpoint/2010/main" val="50616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Adayların sınava giriş için belgeleri eksik ve hatalı ise kesinlikle sınav binasına alınmamalıdır.</a:t>
            </a:r>
          </a:p>
          <a:p>
            <a:endParaRPr lang="tr-TR" dirty="0"/>
          </a:p>
        </p:txBody>
      </p:sp>
      <p:sp>
        <p:nvSpPr>
          <p:cNvPr id="4" name="Slayt Numarası Yer Tutucusu 3"/>
          <p:cNvSpPr>
            <a:spLocks noGrp="1"/>
          </p:cNvSpPr>
          <p:nvPr>
            <p:ph type="sldNum" sz="quarter" idx="10"/>
          </p:nvPr>
        </p:nvSpPr>
        <p:spPr/>
        <p:txBody>
          <a:bodyPr/>
          <a:lstStyle/>
          <a:p>
            <a:fld id="{90CB693E-B6D6-4C42-A3EC-3DB45F629F49}" type="slidenum">
              <a:rPr lang="tr-TR" smtClean="0"/>
              <a:t>29</a:t>
            </a:fld>
            <a:endParaRPr lang="tr-TR"/>
          </a:p>
        </p:txBody>
      </p:sp>
    </p:spTree>
    <p:extLst>
      <p:ext uri="{BB962C8B-B14F-4D97-AF65-F5344CB8AC3E}">
        <p14:creationId xmlns:p14="http://schemas.microsoft.com/office/powerpoint/2010/main" val="3294145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0CB693E-B6D6-4C42-A3EC-3DB45F629F49}" type="slidenum">
              <a:rPr lang="tr-TR" smtClean="0"/>
              <a:t>36</a:t>
            </a:fld>
            <a:endParaRPr lang="tr-TR"/>
          </a:p>
        </p:txBody>
      </p:sp>
    </p:spTree>
    <p:extLst>
      <p:ext uri="{BB962C8B-B14F-4D97-AF65-F5344CB8AC3E}">
        <p14:creationId xmlns:p14="http://schemas.microsoft.com/office/powerpoint/2010/main" val="1925211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22275" y="1241425"/>
            <a:ext cx="5953125" cy="3349625"/>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063DD16-F999-4C2D-AD69-121504D6F5E0}" type="slidenum">
              <a:rPr lang="tr-TR" smtClean="0"/>
              <a:pPr/>
              <a:t>39</a:t>
            </a:fld>
            <a:endParaRPr lang="tr-TR" dirty="0"/>
          </a:p>
        </p:txBody>
      </p:sp>
    </p:spTree>
    <p:extLst>
      <p:ext uri="{BB962C8B-B14F-4D97-AF65-F5344CB8AC3E}">
        <p14:creationId xmlns:p14="http://schemas.microsoft.com/office/powerpoint/2010/main" val="1981063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22275" y="1241425"/>
            <a:ext cx="5953125" cy="3349625"/>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063DD16-F999-4C2D-AD69-121504D6F5E0}" type="slidenum">
              <a:rPr lang="tr-TR" smtClean="0"/>
              <a:pPr/>
              <a:t>40</a:t>
            </a:fld>
            <a:endParaRPr lang="tr-TR" dirty="0"/>
          </a:p>
        </p:txBody>
      </p:sp>
    </p:spTree>
    <p:extLst>
      <p:ext uri="{BB962C8B-B14F-4D97-AF65-F5344CB8AC3E}">
        <p14:creationId xmlns:p14="http://schemas.microsoft.com/office/powerpoint/2010/main" val="239960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Görevlilerde aynı yasak eşyalarla sınav binasına giremezler</a:t>
            </a:r>
          </a:p>
        </p:txBody>
      </p:sp>
      <p:sp>
        <p:nvSpPr>
          <p:cNvPr id="4" name="Slayt Numarası Yer Tutucusu 3"/>
          <p:cNvSpPr>
            <a:spLocks noGrp="1"/>
          </p:cNvSpPr>
          <p:nvPr>
            <p:ph type="sldNum" sz="quarter" idx="5"/>
          </p:nvPr>
        </p:nvSpPr>
        <p:spPr/>
        <p:txBody>
          <a:bodyPr/>
          <a:lstStyle/>
          <a:p>
            <a:fld id="{90CB693E-B6D6-4C42-A3EC-3DB45F629F49}" type="slidenum">
              <a:rPr lang="tr-TR" smtClean="0"/>
              <a:t>45</a:t>
            </a:fld>
            <a:endParaRPr lang="tr-TR"/>
          </a:p>
        </p:txBody>
      </p:sp>
    </p:spTree>
    <p:extLst>
      <p:ext uri="{BB962C8B-B14F-4D97-AF65-F5344CB8AC3E}">
        <p14:creationId xmlns:p14="http://schemas.microsoft.com/office/powerpoint/2010/main" val="3061014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0CB693E-B6D6-4C42-A3EC-3DB45F629F49}" type="slidenum">
              <a:rPr lang="tr-TR" smtClean="0"/>
              <a:t>56</a:t>
            </a:fld>
            <a:endParaRPr lang="tr-TR"/>
          </a:p>
        </p:txBody>
      </p:sp>
    </p:spTree>
    <p:extLst>
      <p:ext uri="{BB962C8B-B14F-4D97-AF65-F5344CB8AC3E}">
        <p14:creationId xmlns:p14="http://schemas.microsoft.com/office/powerpoint/2010/main" val="2351895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0CB693E-B6D6-4C42-A3EC-3DB45F629F49}" type="slidenum">
              <a:rPr lang="tr-TR" smtClean="0"/>
              <a:t>94</a:t>
            </a:fld>
            <a:endParaRPr lang="tr-TR"/>
          </a:p>
        </p:txBody>
      </p:sp>
    </p:spTree>
    <p:extLst>
      <p:ext uri="{BB962C8B-B14F-4D97-AF65-F5344CB8AC3E}">
        <p14:creationId xmlns:p14="http://schemas.microsoft.com/office/powerpoint/2010/main" val="1653863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0CB693E-B6D6-4C42-A3EC-3DB45F629F49}" type="slidenum">
              <a:rPr lang="tr-TR" smtClean="0"/>
              <a:t>95</a:t>
            </a:fld>
            <a:endParaRPr lang="tr-TR"/>
          </a:p>
        </p:txBody>
      </p:sp>
    </p:spTree>
    <p:extLst>
      <p:ext uri="{BB962C8B-B14F-4D97-AF65-F5344CB8AC3E}">
        <p14:creationId xmlns:p14="http://schemas.microsoft.com/office/powerpoint/2010/main" val="1945748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A7E15F-01E1-D04F-B8F8-A33EFB6D6A6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xmlns="" id="{0F616E02-EF1F-1940-AADC-DC793BDE340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xmlns="" id="{87A47E70-0D88-DC40-A7B9-C9093D490447}"/>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5" name="Footer Placeholder 4">
            <a:extLst>
              <a:ext uri="{FF2B5EF4-FFF2-40B4-BE49-F238E27FC236}">
                <a16:creationId xmlns:a16="http://schemas.microsoft.com/office/drawing/2014/main" xmlns="" id="{1641992F-64FC-4B4F-A93D-0DDECB80EB68}"/>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xmlns="" id="{A42EF290-ED2A-AE4F-84A0-A8CF0563ED4E}"/>
              </a:ext>
            </a:extLst>
          </p:cNvPr>
          <p:cNvSpPr>
            <a:spLocks noGrp="1"/>
          </p:cNvSpPr>
          <p:nvPr>
            <p:ph type="sldNum" sz="quarter" idx="12"/>
          </p:nvPr>
        </p:nvSpPr>
        <p:spPr>
          <a:xfrm>
            <a:off x="8610600" y="6356352"/>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2608439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6694F7-FBD6-634B-BD3F-C31D4613BAEB}"/>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xmlns="" id="{93A9E78F-8ED4-3942-B539-5E2D46261CAE}"/>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xmlns="" id="{82698C09-F7F5-1246-9DB9-09B5245D08B3}"/>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5" name="Footer Placeholder 4">
            <a:extLst>
              <a:ext uri="{FF2B5EF4-FFF2-40B4-BE49-F238E27FC236}">
                <a16:creationId xmlns:a16="http://schemas.microsoft.com/office/drawing/2014/main" xmlns="" id="{C9138045-708E-414A-9A5A-37CA21D6349B}"/>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xmlns="" id="{24B37C75-CF1B-9046-985E-CEAB1914173E}"/>
              </a:ext>
            </a:extLst>
          </p:cNvPr>
          <p:cNvSpPr>
            <a:spLocks noGrp="1"/>
          </p:cNvSpPr>
          <p:nvPr>
            <p:ph type="sldNum" sz="quarter" idx="12"/>
          </p:nvPr>
        </p:nvSpPr>
        <p:spPr>
          <a:xfrm>
            <a:off x="8610600" y="6356352"/>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3341591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586080-5F54-B147-9550-1B07CEB07F3A}"/>
              </a:ext>
            </a:extLst>
          </p:cNvPr>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xmlns="" id="{7E52C236-3B9D-0146-B546-A07C0205A2B1}"/>
              </a:ext>
            </a:extLst>
          </p:cNvPr>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FE44BBA5-678C-5444-999A-B7D56F47CC56}"/>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5" name="Footer Placeholder 4">
            <a:extLst>
              <a:ext uri="{FF2B5EF4-FFF2-40B4-BE49-F238E27FC236}">
                <a16:creationId xmlns:a16="http://schemas.microsoft.com/office/drawing/2014/main" xmlns="" id="{4BEFC548-9ECF-0F48-AD0E-39A9CB9AD587}"/>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xmlns="" id="{E75455B9-8438-DB49-A72D-C0C83B929CB6}"/>
              </a:ext>
            </a:extLst>
          </p:cNvPr>
          <p:cNvSpPr>
            <a:spLocks noGrp="1"/>
          </p:cNvSpPr>
          <p:nvPr>
            <p:ph type="sldNum" sz="quarter" idx="12"/>
          </p:nvPr>
        </p:nvSpPr>
        <p:spPr>
          <a:xfrm>
            <a:off x="8610600" y="6356352"/>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3509803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B6706A-97A6-734B-8175-4F7C8CCBB019}"/>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xmlns="" id="{16CA3970-5F0C-1045-BE5A-E1D3DEA1A9D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xmlns="" id="{5C0846BC-2863-A143-9B08-2AA475860992}"/>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xmlns="" id="{FDFBFB67-A137-0B4D-BD9E-0913A1C6AD2A}"/>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6" name="Footer Placeholder 5">
            <a:extLst>
              <a:ext uri="{FF2B5EF4-FFF2-40B4-BE49-F238E27FC236}">
                <a16:creationId xmlns:a16="http://schemas.microsoft.com/office/drawing/2014/main" xmlns="" id="{C2C77B6F-89BB-554A-9112-AE6E27DACF27}"/>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xmlns="" id="{C09A8C1E-B39E-364B-9789-A8B147409328}"/>
              </a:ext>
            </a:extLst>
          </p:cNvPr>
          <p:cNvSpPr>
            <a:spLocks noGrp="1"/>
          </p:cNvSpPr>
          <p:nvPr>
            <p:ph type="sldNum" sz="quarter" idx="12"/>
          </p:nvPr>
        </p:nvSpPr>
        <p:spPr>
          <a:xfrm>
            <a:off x="8610600" y="6356352"/>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2281787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9D970E-E1E5-5D42-9D68-D38210454566}"/>
              </a:ext>
            </a:extLst>
          </p:cNvPr>
          <p:cNvSpPr>
            <a:spLocks noGrp="1"/>
          </p:cNvSpPr>
          <p:nvPr>
            <p:ph type="title"/>
          </p:nvPr>
        </p:nvSpPr>
        <p:spPr>
          <a:xfrm>
            <a:off x="839788" y="365127"/>
            <a:ext cx="10515600" cy="1325563"/>
          </a:xfrm>
          <a:prstGeom prst="rect">
            <a:avLst/>
          </a:prstGeo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xmlns="" id="{60B64542-3C6B-7F40-97FF-D3A29DD00248}"/>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3E7A81B7-EA62-8C43-B4C4-1694735C2BCC}"/>
              </a:ext>
            </a:extLst>
          </p:cNvPr>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xmlns="" id="{D00B6211-C0D2-6D42-A29A-B42FB6B1C0BF}"/>
              </a:ext>
            </a:extLst>
          </p:cNvPr>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97BCAF6B-2BB5-E34B-8858-D543EE7EBC80}"/>
              </a:ext>
            </a:extLst>
          </p:cNvPr>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xmlns="" id="{22F43AB4-B7FF-9A45-9F30-CF6CAD40DBF4}"/>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8" name="Footer Placeholder 7">
            <a:extLst>
              <a:ext uri="{FF2B5EF4-FFF2-40B4-BE49-F238E27FC236}">
                <a16:creationId xmlns:a16="http://schemas.microsoft.com/office/drawing/2014/main" xmlns="" id="{7E9DF4A5-C9ED-5544-A815-5EF316B7B49D}"/>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9" name="Slide Number Placeholder 8">
            <a:extLst>
              <a:ext uri="{FF2B5EF4-FFF2-40B4-BE49-F238E27FC236}">
                <a16:creationId xmlns:a16="http://schemas.microsoft.com/office/drawing/2014/main" xmlns="" id="{A64EFE36-57F9-3349-B2F3-809B56DBA825}"/>
              </a:ext>
            </a:extLst>
          </p:cNvPr>
          <p:cNvSpPr>
            <a:spLocks noGrp="1"/>
          </p:cNvSpPr>
          <p:nvPr>
            <p:ph type="sldNum" sz="quarter" idx="12"/>
          </p:nvPr>
        </p:nvSpPr>
        <p:spPr>
          <a:xfrm>
            <a:off x="8610600" y="6356352"/>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387380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15C2A0-71A2-C642-9A2C-8B44A97A06E3}"/>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xmlns="" id="{F3B9EEA7-10B4-A541-8446-633E5702D74A}"/>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4" name="Footer Placeholder 3">
            <a:extLst>
              <a:ext uri="{FF2B5EF4-FFF2-40B4-BE49-F238E27FC236}">
                <a16:creationId xmlns:a16="http://schemas.microsoft.com/office/drawing/2014/main" xmlns="" id="{431A96F9-36C2-874A-BD99-3DD7247E3FDB}"/>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5" name="Slide Number Placeholder 4">
            <a:extLst>
              <a:ext uri="{FF2B5EF4-FFF2-40B4-BE49-F238E27FC236}">
                <a16:creationId xmlns:a16="http://schemas.microsoft.com/office/drawing/2014/main" xmlns="" id="{ADBAADAE-3655-E642-B4FA-02E8EDDDB008}"/>
              </a:ext>
            </a:extLst>
          </p:cNvPr>
          <p:cNvSpPr>
            <a:spLocks noGrp="1"/>
          </p:cNvSpPr>
          <p:nvPr>
            <p:ph type="sldNum" sz="quarter" idx="12"/>
          </p:nvPr>
        </p:nvSpPr>
        <p:spPr>
          <a:xfrm>
            <a:off x="9448800" y="6488887"/>
            <a:ext cx="2743200" cy="365125"/>
          </a:xfrm>
          <a:prstGeom prst="rect">
            <a:avLst/>
          </a:prstGeom>
        </p:spPr>
        <p:txBody>
          <a:bodyPr/>
          <a:lstStyle>
            <a:lvl1pPr algn="r">
              <a:defRPr>
                <a:solidFill>
                  <a:schemeClr val="bg1"/>
                </a:solidFill>
              </a:defRPr>
            </a:lvl1pPr>
          </a:lstStyle>
          <a:p>
            <a:fld id="{3308B18F-5A09-8D4D-9914-16BEFD56208A}" type="slidenum">
              <a:rPr lang="tr-TR" smtClean="0"/>
              <a:pPr/>
              <a:t>‹#›</a:t>
            </a:fld>
            <a:endParaRPr lang="tr-TR"/>
          </a:p>
        </p:txBody>
      </p:sp>
    </p:spTree>
    <p:extLst>
      <p:ext uri="{BB962C8B-B14F-4D97-AF65-F5344CB8AC3E}">
        <p14:creationId xmlns:p14="http://schemas.microsoft.com/office/powerpoint/2010/main" val="274313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851053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CA230D-06CC-2B4F-8B5F-8FB6F72BAE6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xmlns="" id="{579CAD9B-AE92-1243-8BD0-94D289FAB2E2}"/>
              </a:ext>
            </a:extLst>
          </p:cNvPr>
          <p:cNvSpPr>
            <a:spLocks noGrp="1"/>
          </p:cNvSpPr>
          <p:nvPr>
            <p:ph idx="1"/>
          </p:nvPr>
        </p:nvSpPr>
        <p:spPr>
          <a:xfrm>
            <a:off x="5183188" y="98742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xmlns="" id="{2DBF4A02-2D06-974F-B693-EB8D9E23B70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789245EC-4A0F-E849-BC9F-4758275AFC5C}"/>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6" name="Footer Placeholder 5">
            <a:extLst>
              <a:ext uri="{FF2B5EF4-FFF2-40B4-BE49-F238E27FC236}">
                <a16:creationId xmlns:a16="http://schemas.microsoft.com/office/drawing/2014/main" xmlns="" id="{B2305C5D-7CDC-134E-A043-71AF15CEE0CA}"/>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xmlns="" id="{CF6E2826-ACF6-274A-A897-D9FAE6AD68B3}"/>
              </a:ext>
            </a:extLst>
          </p:cNvPr>
          <p:cNvSpPr>
            <a:spLocks noGrp="1"/>
          </p:cNvSpPr>
          <p:nvPr>
            <p:ph type="sldNum" sz="quarter" idx="12"/>
          </p:nvPr>
        </p:nvSpPr>
        <p:spPr>
          <a:xfrm>
            <a:off x="9448800" y="6492875"/>
            <a:ext cx="2743200" cy="365125"/>
          </a:xfrm>
          <a:prstGeom prst="rect">
            <a:avLst/>
          </a:prstGeom>
        </p:spPr>
        <p:txBody>
          <a:bodyPr/>
          <a:lstStyle>
            <a:lvl1pPr algn="r">
              <a:defRPr>
                <a:solidFill>
                  <a:schemeClr val="bg1"/>
                </a:solidFill>
              </a:defRPr>
            </a:lvl1pPr>
          </a:lstStyle>
          <a:p>
            <a:fld id="{3308B18F-5A09-8D4D-9914-16BEFD56208A}" type="slidenum">
              <a:rPr lang="tr-TR" smtClean="0"/>
              <a:pPr/>
              <a:t>‹#›</a:t>
            </a:fld>
            <a:endParaRPr lang="tr-TR"/>
          </a:p>
        </p:txBody>
      </p:sp>
    </p:spTree>
    <p:extLst>
      <p:ext uri="{BB962C8B-B14F-4D97-AF65-F5344CB8AC3E}">
        <p14:creationId xmlns:p14="http://schemas.microsoft.com/office/powerpoint/2010/main" val="3110072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5EAFD5-BAEC-ED46-A133-AB226EA6BBD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xmlns="" id="{0FBB9965-C19C-CF49-8098-AA1FBB1E1F77}"/>
              </a:ext>
            </a:extLst>
          </p:cNvPr>
          <p:cNvSpPr>
            <a:spLocks noGrp="1"/>
          </p:cNvSpPr>
          <p:nvPr>
            <p:ph type="pic" idx="1"/>
          </p:nvPr>
        </p:nvSpPr>
        <p:spPr>
          <a:xfrm>
            <a:off x="5183188" y="987427"/>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xmlns="" id="{6344B6FE-3056-BE47-B6CC-124C45BAA2B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D301C640-BBC8-AA4F-9E1D-420D99637D93}"/>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6" name="Footer Placeholder 5">
            <a:extLst>
              <a:ext uri="{FF2B5EF4-FFF2-40B4-BE49-F238E27FC236}">
                <a16:creationId xmlns:a16="http://schemas.microsoft.com/office/drawing/2014/main" xmlns="" id="{1CD08925-771E-D14C-AC60-CCAAE6360CE0}"/>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xmlns="" id="{CBEFB1B6-C476-D542-BA99-135F0F79C883}"/>
              </a:ext>
            </a:extLst>
          </p:cNvPr>
          <p:cNvSpPr>
            <a:spLocks noGrp="1"/>
          </p:cNvSpPr>
          <p:nvPr>
            <p:ph type="sldNum" sz="quarter" idx="12"/>
          </p:nvPr>
        </p:nvSpPr>
        <p:spPr>
          <a:xfrm>
            <a:off x="9435988" y="6492875"/>
            <a:ext cx="2743200" cy="365125"/>
          </a:xfrm>
          <a:prstGeom prst="rect">
            <a:avLst/>
          </a:prstGeom>
        </p:spPr>
        <p:txBody>
          <a:bodyPr/>
          <a:lstStyle>
            <a:lvl1pPr algn="r">
              <a:defRPr>
                <a:solidFill>
                  <a:schemeClr val="bg1"/>
                </a:solidFill>
              </a:defRPr>
            </a:lvl1pPr>
          </a:lstStyle>
          <a:p>
            <a:fld id="{3308B18F-5A09-8D4D-9914-16BEFD56208A}" type="slidenum">
              <a:rPr lang="tr-TR" smtClean="0"/>
              <a:pPr/>
              <a:t>‹#›</a:t>
            </a:fld>
            <a:endParaRPr lang="tr-TR"/>
          </a:p>
        </p:txBody>
      </p:sp>
    </p:spTree>
    <p:extLst>
      <p:ext uri="{BB962C8B-B14F-4D97-AF65-F5344CB8AC3E}">
        <p14:creationId xmlns:p14="http://schemas.microsoft.com/office/powerpoint/2010/main" val="1786323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A6661F-51C5-4A4E-9BA5-49B5A5B6DDF1}"/>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xmlns="" id="{DE1B6F92-C3CE-3D44-80AD-A23BAF528DED}"/>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xmlns="" id="{7C307EA6-058F-1247-BD3F-0FE07CBDA836}"/>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5" name="Footer Placeholder 4">
            <a:extLst>
              <a:ext uri="{FF2B5EF4-FFF2-40B4-BE49-F238E27FC236}">
                <a16:creationId xmlns:a16="http://schemas.microsoft.com/office/drawing/2014/main" xmlns="" id="{CEC48A49-92EE-CA42-A14E-3F994B35BE83}"/>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xmlns="" id="{70B1B16A-9B2B-244D-B060-DF3A548479A6}"/>
              </a:ext>
            </a:extLst>
          </p:cNvPr>
          <p:cNvSpPr>
            <a:spLocks noGrp="1"/>
          </p:cNvSpPr>
          <p:nvPr>
            <p:ph type="sldNum" sz="quarter" idx="12"/>
          </p:nvPr>
        </p:nvSpPr>
        <p:spPr>
          <a:xfrm>
            <a:off x="9448800" y="6480795"/>
            <a:ext cx="2743200" cy="365125"/>
          </a:xfrm>
          <a:prstGeom prst="rect">
            <a:avLst/>
          </a:prstGeom>
        </p:spPr>
        <p:txBody>
          <a:bodyPr/>
          <a:lstStyle>
            <a:lvl1pPr algn="r">
              <a:defRPr>
                <a:solidFill>
                  <a:schemeClr val="bg1"/>
                </a:solidFill>
              </a:defRPr>
            </a:lvl1pPr>
          </a:lstStyle>
          <a:p>
            <a:fld id="{3308B18F-5A09-8D4D-9914-16BEFD56208A}" type="slidenum">
              <a:rPr lang="tr-TR" smtClean="0"/>
              <a:pPr/>
              <a:t>‹#›</a:t>
            </a:fld>
            <a:endParaRPr lang="tr-TR"/>
          </a:p>
        </p:txBody>
      </p:sp>
    </p:spTree>
    <p:extLst>
      <p:ext uri="{BB962C8B-B14F-4D97-AF65-F5344CB8AC3E}">
        <p14:creationId xmlns:p14="http://schemas.microsoft.com/office/powerpoint/2010/main" val="1232616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895F2A2-A203-2948-AA32-897923C8540B}"/>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xmlns="" id="{1CF30167-39B6-764A-83CC-454AB46B9B49}"/>
              </a:ext>
            </a:extLst>
          </p:cNvPr>
          <p:cNvSpPr>
            <a:spLocks noGrp="1"/>
          </p:cNvSpPr>
          <p:nvPr>
            <p:ph type="body" orient="vert" idx="1"/>
          </p:nvPr>
        </p:nvSpPr>
        <p:spPr>
          <a:xfrm>
            <a:off x="838201"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xmlns="" id="{5C9E2BDE-B4B8-904F-B249-53748CFCA5D4}"/>
              </a:ext>
            </a:extLst>
          </p:cNvPr>
          <p:cNvSpPr>
            <a:spLocks noGrp="1"/>
          </p:cNvSpPr>
          <p:nvPr>
            <p:ph type="dt" sz="half" idx="10"/>
          </p:nvPr>
        </p:nvSpPr>
        <p:spPr>
          <a:xfrm>
            <a:off x="838200" y="6356352"/>
            <a:ext cx="2743200" cy="365125"/>
          </a:xfrm>
          <a:prstGeom prst="rect">
            <a:avLst/>
          </a:prstGeom>
        </p:spPr>
        <p:txBody>
          <a:bodyPr/>
          <a:lstStyle/>
          <a:p>
            <a:endParaRPr lang="tr-TR"/>
          </a:p>
        </p:txBody>
      </p:sp>
      <p:sp>
        <p:nvSpPr>
          <p:cNvPr id="5" name="Footer Placeholder 4">
            <a:extLst>
              <a:ext uri="{FF2B5EF4-FFF2-40B4-BE49-F238E27FC236}">
                <a16:creationId xmlns:a16="http://schemas.microsoft.com/office/drawing/2014/main" xmlns="" id="{5C911685-F8ED-A747-AC59-84CF27C6E753}"/>
              </a:ext>
            </a:extLst>
          </p:cNvPr>
          <p:cNvSpPr>
            <a:spLocks noGrp="1"/>
          </p:cNvSpPr>
          <p:nvPr>
            <p:ph type="ftr" sz="quarter" idx="11"/>
          </p:nvPr>
        </p:nvSpPr>
        <p:spPr>
          <a:xfrm>
            <a:off x="4038600" y="6356352"/>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xmlns="" id="{EFD7C940-00E4-F34B-B511-CBB200302BF0}"/>
              </a:ext>
            </a:extLst>
          </p:cNvPr>
          <p:cNvSpPr>
            <a:spLocks noGrp="1"/>
          </p:cNvSpPr>
          <p:nvPr>
            <p:ph type="sldNum" sz="quarter" idx="12"/>
          </p:nvPr>
        </p:nvSpPr>
        <p:spPr>
          <a:xfrm>
            <a:off x="9448800" y="6492875"/>
            <a:ext cx="2743200" cy="365125"/>
          </a:xfrm>
          <a:prstGeom prst="rect">
            <a:avLst/>
          </a:prstGeom>
        </p:spPr>
        <p:txBody>
          <a:bodyPr/>
          <a:lstStyle>
            <a:lvl1pPr algn="r">
              <a:defRPr>
                <a:solidFill>
                  <a:schemeClr val="bg1"/>
                </a:solidFill>
              </a:defRPr>
            </a:lvl1pPr>
          </a:lstStyle>
          <a:p>
            <a:fld id="{3308B18F-5A09-8D4D-9914-16BEFD56208A}" type="slidenum">
              <a:rPr lang="tr-TR" smtClean="0"/>
              <a:pPr/>
              <a:t>‹#›</a:t>
            </a:fld>
            <a:endParaRPr lang="tr-TR"/>
          </a:p>
        </p:txBody>
      </p:sp>
    </p:spTree>
    <p:extLst>
      <p:ext uri="{BB962C8B-B14F-4D97-AF65-F5344CB8AC3E}">
        <p14:creationId xmlns:p14="http://schemas.microsoft.com/office/powerpoint/2010/main" val="3302326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750FEEA9-18E1-064C-A0B5-10C7B8AA0868}"/>
              </a:ext>
            </a:extLst>
          </p:cNvPr>
          <p:cNvSpPr>
            <a:spLocks noGrp="1"/>
          </p:cNvSpPr>
          <p:nvPr>
            <p:ph type="sldNum" sz="quarter" idx="12"/>
          </p:nvPr>
        </p:nvSpPr>
        <p:spPr>
          <a:xfrm>
            <a:off x="10997076" y="6516924"/>
            <a:ext cx="1194924" cy="302034"/>
          </a:xfrm>
        </p:spPr>
        <p:txBody>
          <a:bodyPr/>
          <a:lstStyle>
            <a:lvl1pPr algn="r">
              <a:defRPr sz="1000">
                <a:solidFill>
                  <a:schemeClr val="bg1"/>
                </a:solidFill>
              </a:defRPr>
            </a:lvl1pPr>
          </a:lstStyle>
          <a:p>
            <a:fld id="{5E4DF653-7172-3143-90C0-7F385A2564DE}" type="slidenum">
              <a:rPr lang="tr-TR" smtClean="0"/>
              <a:pPr/>
              <a:t>‹#›</a:t>
            </a:fld>
            <a:endParaRPr lang="tr-TR" dirty="0"/>
          </a:p>
        </p:txBody>
      </p:sp>
      <p:sp>
        <p:nvSpPr>
          <p:cNvPr id="7" name="Title 1">
            <a:extLst>
              <a:ext uri="{FF2B5EF4-FFF2-40B4-BE49-F238E27FC236}">
                <a16:creationId xmlns:a16="http://schemas.microsoft.com/office/drawing/2014/main" xmlns="" id="{0D9B5A81-A72A-7F4C-B9F7-7EEB47E72768}"/>
              </a:ext>
            </a:extLst>
          </p:cNvPr>
          <p:cNvSpPr>
            <a:spLocks noGrp="1"/>
          </p:cNvSpPr>
          <p:nvPr>
            <p:ph type="title"/>
          </p:nvPr>
        </p:nvSpPr>
        <p:spPr>
          <a:xfrm>
            <a:off x="2117868" y="211722"/>
            <a:ext cx="9878961" cy="938630"/>
          </a:xfrm>
          <a:prstGeom prst="rect">
            <a:avLst/>
          </a:prstGeom>
        </p:spPr>
        <p:txBody>
          <a:bodyPr/>
          <a:lstStyle>
            <a:lvl1pPr algn="r">
              <a:defRPr sz="3600" b="1">
                <a:latin typeface="+mn-lt"/>
              </a:defRPr>
            </a:lvl1pPr>
          </a:lstStyle>
          <a:p>
            <a:r>
              <a:rPr lang="en-US" dirty="0"/>
              <a:t>Click to edit Master title style</a:t>
            </a:r>
            <a:endParaRPr lang="tr-TR" dirty="0"/>
          </a:p>
        </p:txBody>
      </p:sp>
      <p:sp>
        <p:nvSpPr>
          <p:cNvPr id="8" name="Content Placeholder 2">
            <a:extLst>
              <a:ext uri="{FF2B5EF4-FFF2-40B4-BE49-F238E27FC236}">
                <a16:creationId xmlns:a16="http://schemas.microsoft.com/office/drawing/2014/main" xmlns="" id="{31CDBD0F-0BDD-7E4D-86F9-58B38425ABA8}"/>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1350387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750FEEA9-18E1-064C-A0B5-10C7B8AA0868}"/>
              </a:ext>
            </a:extLst>
          </p:cNvPr>
          <p:cNvSpPr>
            <a:spLocks noGrp="1"/>
          </p:cNvSpPr>
          <p:nvPr>
            <p:ph type="sldNum" sz="quarter" idx="12"/>
          </p:nvPr>
        </p:nvSpPr>
        <p:spPr>
          <a:xfrm>
            <a:off x="10997076" y="6516924"/>
            <a:ext cx="1194924" cy="302034"/>
          </a:xfrm>
          <a:prstGeom prst="rect">
            <a:avLst/>
          </a:prstGeom>
        </p:spPr>
        <p:txBody>
          <a:bodyPr/>
          <a:lstStyle>
            <a:lvl1pPr algn="r">
              <a:defRPr sz="1000">
                <a:solidFill>
                  <a:schemeClr val="bg1"/>
                </a:solidFill>
              </a:defRPr>
            </a:lvl1pPr>
          </a:lstStyle>
          <a:p>
            <a:fld id="{5E4DF653-7172-3143-90C0-7F385A2564DE}" type="slidenum">
              <a:rPr lang="tr-TR" smtClean="0"/>
              <a:pPr/>
              <a:t>‹#›</a:t>
            </a:fld>
            <a:endParaRPr lang="tr-TR" dirty="0"/>
          </a:p>
        </p:txBody>
      </p:sp>
      <p:sp>
        <p:nvSpPr>
          <p:cNvPr id="7" name="Title 1">
            <a:extLst>
              <a:ext uri="{FF2B5EF4-FFF2-40B4-BE49-F238E27FC236}">
                <a16:creationId xmlns:a16="http://schemas.microsoft.com/office/drawing/2014/main" xmlns="" id="{0D9B5A81-A72A-7F4C-B9F7-7EEB47E72768}"/>
              </a:ext>
            </a:extLst>
          </p:cNvPr>
          <p:cNvSpPr>
            <a:spLocks noGrp="1"/>
          </p:cNvSpPr>
          <p:nvPr>
            <p:ph type="title"/>
          </p:nvPr>
        </p:nvSpPr>
        <p:spPr>
          <a:xfrm>
            <a:off x="2117868" y="211722"/>
            <a:ext cx="9878961" cy="938630"/>
          </a:xfrm>
          <a:prstGeom prst="rect">
            <a:avLst/>
          </a:prstGeom>
        </p:spPr>
        <p:txBody>
          <a:bodyPr/>
          <a:lstStyle>
            <a:lvl1pPr algn="r">
              <a:defRPr sz="3600" b="1">
                <a:latin typeface="+mn-lt"/>
              </a:defRPr>
            </a:lvl1pPr>
          </a:lstStyle>
          <a:p>
            <a:r>
              <a:rPr lang="en-US" dirty="0"/>
              <a:t>Click to edit Master title style</a:t>
            </a:r>
            <a:endParaRPr lang="tr-TR" dirty="0"/>
          </a:p>
        </p:txBody>
      </p:sp>
      <p:sp>
        <p:nvSpPr>
          <p:cNvPr id="8" name="Content Placeholder 2">
            <a:extLst>
              <a:ext uri="{FF2B5EF4-FFF2-40B4-BE49-F238E27FC236}">
                <a16:creationId xmlns:a16="http://schemas.microsoft.com/office/drawing/2014/main" xmlns="" id="{31CDBD0F-0BDD-7E4D-86F9-58B38425ABA8}"/>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334510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9347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049755" y="6202362"/>
            <a:ext cx="1142245" cy="669925"/>
          </a:xfrm>
        </p:spPr>
        <p:txBody>
          <a:bodyPr/>
          <a:lstStyle>
            <a:lvl1pPr>
              <a:defRPr sz="1200">
                <a:solidFill>
                  <a:schemeClr val="tx1"/>
                </a:solidFill>
                <a:latin typeface="Calibri Light" panose="020F030202020403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3211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a:t>Asıl başlık stili için tıklatın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45359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32097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128145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5430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84588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a:t>Asıl başlık stili için tıklatın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9230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a:t>Asıl başlık stili için tıklatın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78769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1474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a:t>Asıl başlık stili için tıklatın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77193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444905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a:t>Asıl başlık stili için tıklatın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870271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lıntı İsim Kartı">
    <p:spTree>
      <p:nvGrpSpPr>
        <p:cNvPr id="1" name=""/>
        <p:cNvGrpSpPr/>
        <p:nvPr/>
      </p:nvGrpSpPr>
      <p:grpSpPr>
        <a:xfrm>
          <a:off x="0" y="0"/>
          <a:ext cx="0" cy="0"/>
          <a:chOff x="0" y="0"/>
          <a:chExt cx="0" cy="0"/>
        </a:xfrm>
      </p:grpSpPr>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endParaRPr lang="en-US" sz="8000" dirty="0">
              <a:solidFill>
                <a:schemeClr val="tx1"/>
              </a:solidFill>
              <a:effectLst/>
            </a:endParaRP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7624478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a:t>Asıl metin stillerini düzenle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19266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395823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91320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750FEEA9-18E1-064C-A0B5-10C7B8AA0868}"/>
              </a:ext>
            </a:extLst>
          </p:cNvPr>
          <p:cNvSpPr>
            <a:spLocks noGrp="1"/>
          </p:cNvSpPr>
          <p:nvPr>
            <p:ph type="sldNum" sz="quarter" idx="12"/>
          </p:nvPr>
        </p:nvSpPr>
        <p:spPr>
          <a:xfrm>
            <a:off x="10997076" y="6516924"/>
            <a:ext cx="1194924" cy="302034"/>
          </a:xfrm>
        </p:spPr>
        <p:txBody>
          <a:bodyPr/>
          <a:lstStyle>
            <a:lvl1pPr algn="r">
              <a:defRPr sz="1200">
                <a:solidFill>
                  <a:schemeClr val="tx1"/>
                </a:solidFill>
                <a:latin typeface="Calibri Light" panose="020F0302020204030204" pitchFamily="34" charset="0"/>
              </a:defRPr>
            </a:lvl1pPr>
          </a:lstStyle>
          <a:p>
            <a:fld id="{5E4DF653-7172-3143-90C0-7F385A2564DE}" type="slidenum">
              <a:rPr lang="tr-TR" smtClean="0"/>
              <a:pPr/>
              <a:t>‹#›</a:t>
            </a:fld>
            <a:endParaRPr lang="tr-TR" dirty="0"/>
          </a:p>
        </p:txBody>
      </p:sp>
      <p:sp>
        <p:nvSpPr>
          <p:cNvPr id="8" name="Content Placeholder 2">
            <a:extLst>
              <a:ext uri="{FF2B5EF4-FFF2-40B4-BE49-F238E27FC236}">
                <a16:creationId xmlns:a16="http://schemas.microsoft.com/office/drawing/2014/main" xmlns="" id="{31CDBD0F-0BDD-7E4D-86F9-58B38425ABA8}"/>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19360078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_Başlık Slaydı">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a:xfrm>
            <a:off x="9448800" y="6476134"/>
            <a:ext cx="2743200" cy="365125"/>
          </a:xfrm>
          <a:prstGeom prst="rect">
            <a:avLst/>
          </a:prstGeom>
        </p:spPr>
        <p:txBody>
          <a:bodyPr/>
          <a:lstStyle/>
          <a:p>
            <a:fld id="{3CD639D4-BFD7-4554-B88A-C916EFA269EF}" type="slidenum">
              <a:rPr lang="tr-TR" smtClean="0"/>
              <a:pPr/>
              <a:t>‹#›</a:t>
            </a:fld>
            <a:endParaRPr lang="tr-TR"/>
          </a:p>
        </p:txBody>
      </p:sp>
    </p:spTree>
    <p:extLst>
      <p:ext uri="{BB962C8B-B14F-4D97-AF65-F5344CB8AC3E}">
        <p14:creationId xmlns:p14="http://schemas.microsoft.com/office/powerpoint/2010/main" val="19116855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750FEEA9-18E1-064C-A0B5-10C7B8AA0868}"/>
              </a:ext>
            </a:extLst>
          </p:cNvPr>
          <p:cNvSpPr>
            <a:spLocks noGrp="1"/>
          </p:cNvSpPr>
          <p:nvPr>
            <p:ph type="sldNum" sz="quarter" idx="12"/>
          </p:nvPr>
        </p:nvSpPr>
        <p:spPr>
          <a:xfrm>
            <a:off x="10997076" y="6516924"/>
            <a:ext cx="1194924" cy="302034"/>
          </a:xfrm>
        </p:spPr>
        <p:txBody>
          <a:bodyPr/>
          <a:lstStyle>
            <a:lvl1pPr algn="r">
              <a:defRPr sz="1000">
                <a:solidFill>
                  <a:schemeClr val="bg1"/>
                </a:solidFill>
              </a:defRPr>
            </a:lvl1pPr>
          </a:lstStyle>
          <a:p>
            <a:fld id="{5E4DF653-7172-3143-90C0-7F385A2564DE}" type="slidenum">
              <a:rPr lang="tr-TR" smtClean="0"/>
              <a:pPr/>
              <a:t>‹#›</a:t>
            </a:fld>
            <a:endParaRPr lang="tr-TR" dirty="0"/>
          </a:p>
        </p:txBody>
      </p:sp>
      <p:sp>
        <p:nvSpPr>
          <p:cNvPr id="7" name="Title 1">
            <a:extLst>
              <a:ext uri="{FF2B5EF4-FFF2-40B4-BE49-F238E27FC236}">
                <a16:creationId xmlns:a16="http://schemas.microsoft.com/office/drawing/2014/main" xmlns="" id="{0D9B5A81-A72A-7F4C-B9F7-7EEB47E72768}"/>
              </a:ext>
            </a:extLst>
          </p:cNvPr>
          <p:cNvSpPr>
            <a:spLocks noGrp="1"/>
          </p:cNvSpPr>
          <p:nvPr>
            <p:ph type="title"/>
          </p:nvPr>
        </p:nvSpPr>
        <p:spPr>
          <a:xfrm>
            <a:off x="2117868" y="211722"/>
            <a:ext cx="9878961" cy="938630"/>
          </a:xfrm>
          <a:prstGeom prst="rect">
            <a:avLst/>
          </a:prstGeom>
        </p:spPr>
        <p:txBody>
          <a:bodyPr/>
          <a:lstStyle>
            <a:lvl1pPr algn="r">
              <a:defRPr sz="3600" b="1">
                <a:latin typeface="+mn-lt"/>
              </a:defRPr>
            </a:lvl1pPr>
          </a:lstStyle>
          <a:p>
            <a:r>
              <a:rPr lang="en-US" dirty="0"/>
              <a:t>Click to edit Master title style</a:t>
            </a:r>
            <a:endParaRPr lang="tr-TR" dirty="0"/>
          </a:p>
        </p:txBody>
      </p:sp>
      <p:sp>
        <p:nvSpPr>
          <p:cNvPr id="8" name="Content Placeholder 2">
            <a:extLst>
              <a:ext uri="{FF2B5EF4-FFF2-40B4-BE49-F238E27FC236}">
                <a16:creationId xmlns:a16="http://schemas.microsoft.com/office/drawing/2014/main" xmlns="" id="{31CDBD0F-0BDD-7E4D-86F9-58B38425ABA8}"/>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1876459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image" Target="../media/image2.png"/><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D5763890-1C84-024B-8900-0FC7751FAD7E}"/>
              </a:ext>
            </a:extLst>
          </p:cNvPr>
          <p:cNvPicPr>
            <a:picLocks noChangeAspect="1"/>
          </p:cNvPicPr>
          <p:nvPr userDrawn="1"/>
        </p:nvPicPr>
        <p:blipFill>
          <a:blip r:embed="rId16"/>
          <a:stretch>
            <a:fillRect/>
          </a:stretch>
        </p:blipFill>
        <p:spPr>
          <a:xfrm>
            <a:off x="0" y="0"/>
            <a:ext cx="12192000" cy="6858000"/>
          </a:xfrm>
          <a:prstGeom prst="rect">
            <a:avLst/>
          </a:prstGeom>
        </p:spPr>
      </p:pic>
    </p:spTree>
    <p:extLst>
      <p:ext uri="{BB962C8B-B14F-4D97-AF65-F5344CB8AC3E}">
        <p14:creationId xmlns:p14="http://schemas.microsoft.com/office/powerpoint/2010/main" val="86974676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61" r:id="rId12"/>
    <p:sldLayoutId id="2147483774"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pic>
        <p:nvPicPr>
          <p:cNvPr id="13" name="Picture 8">
            <a:extLst>
              <a:ext uri="{FF2B5EF4-FFF2-40B4-BE49-F238E27FC236}">
                <a16:creationId xmlns:a16="http://schemas.microsoft.com/office/drawing/2014/main" xmlns="" id="{D5763890-1C84-024B-8900-0FC7751FAD7E}"/>
              </a:ext>
            </a:extLst>
          </p:cNvPr>
          <p:cNvPicPr>
            <a:picLocks noChangeAspect="1"/>
          </p:cNvPicPr>
          <p:nvPr userDrawn="1"/>
        </p:nvPicPr>
        <p:blipFill>
          <a:blip r:embed="rId23"/>
          <a:stretch>
            <a:fillRect/>
          </a:stretch>
        </p:blipFill>
        <p:spPr>
          <a:xfrm>
            <a:off x="0" y="0"/>
            <a:ext cx="12192000" cy="6858000"/>
          </a:xfrm>
          <a:prstGeom prst="rect">
            <a:avLst/>
          </a:prstGeom>
        </p:spPr>
      </p:pic>
    </p:spTree>
    <p:extLst>
      <p:ext uri="{BB962C8B-B14F-4D97-AF65-F5344CB8AC3E}">
        <p14:creationId xmlns:p14="http://schemas.microsoft.com/office/powerpoint/2010/main" val="972726776"/>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3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1.xml"/><Relationship Id="rId5" Type="http://schemas.openxmlformats.org/officeDocument/2006/relationships/image" Target="../media/image12.png"/><Relationship Id="rId4" Type="http://schemas.openxmlformats.org/officeDocument/2006/relationships/hyperlink" Target="https://gis.osym.gov.tr/"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gis.osym.gov.tr/" TargetMode="External"/><Relationship Id="rId2" Type="http://schemas.openxmlformats.org/officeDocument/2006/relationships/notesSlide" Target="../notesSlides/notesSlide2.xml"/><Relationship Id="rId1" Type="http://schemas.openxmlformats.org/officeDocument/2006/relationships/slideLayout" Target="../slideLayouts/slideLayout31.xml"/><Relationship Id="rId5" Type="http://schemas.openxmlformats.org/officeDocument/2006/relationships/image" Target="../media/image17.jpe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hyperlink" Target="https://gis.osym.gov.tr/" TargetMode="Externa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1.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31.xml"/><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1.xml"/><Relationship Id="rId5" Type="http://schemas.openxmlformats.org/officeDocument/2006/relationships/image" Target="../media/image35.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6.emf"/><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48.emf"/><Relationship Id="rId5" Type="http://schemas.openxmlformats.org/officeDocument/2006/relationships/image" Target="../media/image35.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1.xml"/><Relationship Id="rId5" Type="http://schemas.openxmlformats.org/officeDocument/2006/relationships/image" Target="../media/image55.emf"/><Relationship Id="rId4" Type="http://schemas.openxmlformats.org/officeDocument/2006/relationships/image" Target="../media/image54.emf"/></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7.png"/><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31.xml"/><Relationship Id="rId1" Type="http://schemas.openxmlformats.org/officeDocument/2006/relationships/themeOverride" Target="../theme/themeOverride1.xml"/></Relationships>
</file>

<file path=ppt/slides/_rels/slide47.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jpeg"/><Relationship Id="rId3" Type="http://schemas.openxmlformats.org/officeDocument/2006/relationships/image" Target="../media/image59.jpe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image" Target="../media/image58.png"/><Relationship Id="rId1" Type="http://schemas.openxmlformats.org/officeDocument/2006/relationships/slideLayout" Target="../slideLayouts/slideLayout31.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jpeg"/><Relationship Id="rId9" Type="http://schemas.openxmlformats.org/officeDocument/2006/relationships/image" Target="../media/image65.png"/><Relationship Id="rId14" Type="http://schemas.openxmlformats.org/officeDocument/2006/relationships/image" Target="../media/image70.png"/></Relationships>
</file>

<file path=ppt/slides/_rels/slide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gis.osym.gov.tr/" TargetMode="External"/><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xml"/><Relationship Id="rId1" Type="http://schemas.openxmlformats.org/officeDocument/2006/relationships/slideLayout" Target="../slideLayouts/slideLayout31.xml"/><Relationship Id="rId5" Type="http://schemas.openxmlformats.org/officeDocument/2006/relationships/image" Target="../media/image83.png"/><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31.xml"/><Relationship Id="rId4" Type="http://schemas.openxmlformats.org/officeDocument/2006/relationships/image" Target="../media/image86.png"/></Relationships>
</file>

<file path=ppt/slides/_rels/slide5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31.xml"/><Relationship Id="rId4" Type="http://schemas.openxmlformats.org/officeDocument/2006/relationships/image" Target="../media/image84.png"/></Relationships>
</file>

<file path=ppt/slides/_rels/slide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5.png"/><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3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jpeg"/></Relationships>
</file>

<file path=ppt/slides/_rels/slide6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slideLayout" Target="../slideLayouts/slideLayout31.xml"/><Relationship Id="rId1" Type="http://schemas.openxmlformats.org/officeDocument/2006/relationships/themeOverride" Target="../theme/themeOverride2.xml"/><Relationship Id="rId6" Type="http://schemas.openxmlformats.org/officeDocument/2006/relationships/image" Target="../media/image93.png"/><Relationship Id="rId5" Type="http://schemas.openxmlformats.org/officeDocument/2006/relationships/image" Target="../media/image92.jpeg"/><Relationship Id="rId4" Type="http://schemas.openxmlformats.org/officeDocument/2006/relationships/image" Target="../media/image91.jpeg"/></Relationships>
</file>

<file path=ppt/slides/_rels/slide6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3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31.xml"/><Relationship Id="rId4" Type="http://schemas.openxmlformats.org/officeDocument/2006/relationships/image" Target="../media/image102.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05.png"/><Relationship Id="rId1" Type="http://schemas.openxmlformats.org/officeDocument/2006/relationships/slideLayout" Target="../slideLayouts/slideLayout31.xml"/><Relationship Id="rId4" Type="http://schemas.openxmlformats.org/officeDocument/2006/relationships/image" Target="../media/image106.jpeg"/></Relationships>
</file>

<file path=ppt/slides/_rels/slide7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5.png"/><Relationship Id="rId1" Type="http://schemas.openxmlformats.org/officeDocument/2006/relationships/slideLayout" Target="../slideLayouts/slideLayout31.xml"/></Relationships>
</file>

<file path=ppt/slides/_rels/slide7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1.xml"/></Relationships>
</file>

<file path=ppt/slides/_rels/slide7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3.jpeg"/><Relationship Id="rId1" Type="http://schemas.openxmlformats.org/officeDocument/2006/relationships/slideLayout" Target="../slideLayouts/slideLayout31.xml"/><Relationship Id="rId6" Type="http://schemas.openxmlformats.org/officeDocument/2006/relationships/image" Target="../media/image104.jpeg"/><Relationship Id="rId5" Type="http://schemas.openxmlformats.org/officeDocument/2006/relationships/image" Target="../media/image111.jpeg"/><Relationship Id="rId4" Type="http://schemas.openxmlformats.org/officeDocument/2006/relationships/image" Target="../media/image110.jpeg"/></Relationships>
</file>

<file path=ppt/slides/_rels/slide7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08.png"/><Relationship Id="rId1" Type="http://schemas.openxmlformats.org/officeDocument/2006/relationships/slideLayout" Target="../slideLayouts/slideLayout31.xml"/></Relationships>
</file>

<file path=ppt/slides/_rels/slide7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3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3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1.xml"/><Relationship Id="rId4" Type="http://schemas.openxmlformats.org/officeDocument/2006/relationships/image" Target="../media/image117.png"/></Relationships>
</file>

<file path=ppt/slides/_rels/slide8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31.xml"/></Relationships>
</file>

<file path=ppt/slides/_rels/slide8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31.xml"/></Relationships>
</file>

<file path=ppt/slides/_rels/slide8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31.xml"/></Relationships>
</file>

<file path=ppt/slides/_rels/slide9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31.xml"/></Relationships>
</file>

<file path=ppt/slides/_rels/slide9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31.xml"/></Relationships>
</file>

<file path=ppt/slides/_rels/slide9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9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2.xml"/><Relationship Id="rId1" Type="http://schemas.openxmlformats.org/officeDocument/2006/relationships/slideLayout" Target="../slideLayouts/slideLayout31.xml"/><Relationship Id="rId5" Type="http://schemas.openxmlformats.org/officeDocument/2006/relationships/image" Target="../media/image126.png"/><Relationship Id="rId4" Type="http://schemas.openxmlformats.org/officeDocument/2006/relationships/image" Target="../media/image125.jpeg"/></Relationships>
</file>

<file path=ppt/slides/_rels/slide9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31.xml"/><Relationship Id="rId4" Type="http://schemas.openxmlformats.org/officeDocument/2006/relationships/image" Target="../media/image12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30.png"/><Relationship Id="rId1" Type="http://schemas.openxmlformats.org/officeDocument/2006/relationships/slideLayout" Target="../slideLayouts/slideLayout3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5.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31.xml"/></Relationships>
</file>

<file path=ppt/slides/_rels/slide11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31.xml"/></Relationships>
</file>

<file path=ppt/slides/_rels/slide117.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3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2.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31.xml"/></Relationships>
</file>

<file path=ppt/slides/_rels/slide12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1.xml"/></Relationships>
</file>

<file path=ppt/slides/_rels/slide12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87.png"/><Relationship Id="rId1" Type="http://schemas.openxmlformats.org/officeDocument/2006/relationships/slideLayout" Target="../slideLayouts/slideLayout3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6.xml.rels><?xml version="1.0" encoding="UTF-8" standalone="yes"?>
<Relationships xmlns="http://schemas.openxmlformats.org/package/2006/relationships"><Relationship Id="rId2" Type="http://schemas.openxmlformats.org/officeDocument/2006/relationships/hyperlink" Target="https://gis.osym.gov.tr/" TargetMode="External"/><Relationship Id="rId1" Type="http://schemas.openxmlformats.org/officeDocument/2006/relationships/slideLayout" Target="../slideLayouts/slideLayout31.xml"/></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3.xml"/></Relationships>
</file>

<file path=ppt/slides/_rels/slide128.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15.xml"/></Relationships>
</file>

<file path=ppt/slides/_rels/slide12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6345770"/>
            <a:ext cx="12192000" cy="51223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2000"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Sınav Görevlileri Yönetimi Daire Başkanlığı</a:t>
            </a:r>
          </a:p>
        </p:txBody>
      </p:sp>
      <p:sp>
        <p:nvSpPr>
          <p:cNvPr id="8" name="Unvan 1">
            <a:extLst>
              <a:ext uri="{FF2B5EF4-FFF2-40B4-BE49-F238E27FC236}">
                <a16:creationId xmlns:a16="http://schemas.microsoft.com/office/drawing/2014/main" xmlns="" id="{4D23DDF5-13E7-4266-83D8-A285993378FD}"/>
              </a:ext>
            </a:extLst>
          </p:cNvPr>
          <p:cNvSpPr txBox="1">
            <a:spLocks/>
          </p:cNvSpPr>
          <p:nvPr/>
        </p:nvSpPr>
        <p:spPr>
          <a:xfrm>
            <a:off x="792405" y="2961731"/>
            <a:ext cx="10320077" cy="2189194"/>
          </a:xfrm>
          <a:prstGeom prst="rect">
            <a:avLst/>
          </a:prstGeom>
          <a:ln>
            <a:noFill/>
          </a:ln>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tr-TR" sz="3200" b="1" dirty="0">
              <a:latin typeface="Calibri" panose="020F0502020204030204" pitchFamily="34" charset="0"/>
              <a:cs typeface="Calibri" panose="020F0502020204030204" pitchFamily="34" charset="0"/>
            </a:endParaRPr>
          </a:p>
          <a:p>
            <a:pPr algn="ctr"/>
            <a:endParaRPr lang="tr-TR" sz="3200" b="1" dirty="0">
              <a:latin typeface="Calibri" panose="020F0502020204030204" pitchFamily="34" charset="0"/>
              <a:cs typeface="Calibri" panose="020F0502020204030204" pitchFamily="34" charset="0"/>
            </a:endParaRPr>
          </a:p>
        </p:txBody>
      </p:sp>
      <p:sp>
        <p:nvSpPr>
          <p:cNvPr id="3" name="Dikdörtgen 2">
            <a:extLst>
              <a:ext uri="{FF2B5EF4-FFF2-40B4-BE49-F238E27FC236}">
                <a16:creationId xmlns:a16="http://schemas.microsoft.com/office/drawing/2014/main" xmlns="" id="{209F1A5E-1271-43CD-A042-0CA2614440B0}"/>
              </a:ext>
            </a:extLst>
          </p:cNvPr>
          <p:cNvSpPr/>
          <p:nvPr/>
        </p:nvSpPr>
        <p:spPr>
          <a:xfrm>
            <a:off x="681390" y="1549939"/>
            <a:ext cx="11134788" cy="3600986"/>
          </a:xfrm>
          <a:prstGeom prst="rect">
            <a:avLst/>
          </a:prstGeom>
        </p:spPr>
        <p:txBody>
          <a:bodyPr wrap="square">
            <a:spAutoFit/>
          </a:bodyPr>
          <a:lstStyle/>
          <a:p>
            <a:pPr lvl="0" algn="ctr"/>
            <a:r>
              <a:rPr lang="tr-TR" sz="3600" b="1" dirty="0">
                <a:solidFill>
                  <a:srgbClr val="002060"/>
                </a:solidFill>
                <a:latin typeface="Times New Roman" panose="02020603050405020304" pitchFamily="18" charset="0"/>
                <a:cs typeface="Times New Roman" panose="02020603050405020304" pitchFamily="18" charset="0"/>
              </a:rPr>
              <a:t>2024 </a:t>
            </a:r>
          </a:p>
          <a:p>
            <a:pPr lvl="0" algn="ctr"/>
            <a:r>
              <a:rPr lang="tr-TR" sz="3600" b="1" dirty="0">
                <a:solidFill>
                  <a:srgbClr val="002060"/>
                </a:solidFill>
                <a:latin typeface="Times New Roman" panose="02020603050405020304" pitchFamily="18" charset="0"/>
                <a:cs typeface="Times New Roman" panose="02020603050405020304" pitchFamily="18" charset="0"/>
              </a:rPr>
              <a:t>KAMU PERSONEL SEÇME SINAVI</a:t>
            </a:r>
          </a:p>
          <a:p>
            <a:pPr lvl="0" algn="ctr"/>
            <a:r>
              <a:rPr lang="tr-TR" sz="3600" b="1" dirty="0">
                <a:solidFill>
                  <a:srgbClr val="002060"/>
                </a:solidFill>
                <a:latin typeface="Times New Roman" panose="02020603050405020304" pitchFamily="18" charset="0"/>
                <a:cs typeface="Times New Roman" panose="02020603050405020304" pitchFamily="18" charset="0"/>
              </a:rPr>
              <a:t>ORTAÖĞRETİM</a:t>
            </a:r>
          </a:p>
          <a:p>
            <a:pPr lvl="0" algn="ctr"/>
            <a:r>
              <a:rPr lang="tr-TR" sz="2400" b="1" dirty="0">
                <a:solidFill>
                  <a:srgbClr val="002060"/>
                </a:solidFill>
                <a:latin typeface="Times New Roman" panose="02020603050405020304" pitchFamily="18" charset="0"/>
                <a:cs typeface="Times New Roman" panose="02020603050405020304" pitchFamily="18" charset="0"/>
              </a:rPr>
              <a:t>(2024-KPSS ORTAÖĞRETİM)</a:t>
            </a:r>
          </a:p>
          <a:p>
            <a:pPr lvl="0" algn="ctr"/>
            <a:endParaRPr lang="tr-TR" sz="3600" b="1" dirty="0">
              <a:solidFill>
                <a:srgbClr val="002060"/>
              </a:solidFill>
              <a:latin typeface="Times New Roman" panose="02020603050405020304" pitchFamily="18" charset="0"/>
              <a:cs typeface="Times New Roman" panose="02020603050405020304" pitchFamily="18" charset="0"/>
            </a:endParaRPr>
          </a:p>
          <a:p>
            <a:pPr lvl="0" algn="ctr"/>
            <a:endParaRPr lang="tr-TR" sz="3000" b="1" dirty="0">
              <a:solidFill>
                <a:srgbClr val="002060"/>
              </a:solidFill>
              <a:latin typeface="Times New Roman" panose="02020603050405020304" pitchFamily="18" charset="0"/>
              <a:cs typeface="Times New Roman" panose="02020603050405020304" pitchFamily="18" charset="0"/>
            </a:endParaRPr>
          </a:p>
          <a:p>
            <a:pPr algn="ctr"/>
            <a:r>
              <a:rPr lang="tr-TR" sz="3000" b="1" dirty="0">
                <a:solidFill>
                  <a:srgbClr val="002060"/>
                </a:solidFill>
                <a:latin typeface="Times New Roman" panose="02020603050405020304" pitchFamily="18" charset="0"/>
                <a:cs typeface="Times New Roman" panose="02020603050405020304" pitchFamily="18" charset="0"/>
              </a:rPr>
              <a:t>GÖREVLİ BİLGİLENDİRME TOPLANTISI</a:t>
            </a:r>
          </a:p>
        </p:txBody>
      </p:sp>
    </p:spTree>
    <p:extLst>
      <p:ext uri="{BB962C8B-B14F-4D97-AF65-F5344CB8AC3E}">
        <p14:creationId xmlns:p14="http://schemas.microsoft.com/office/powerpoint/2010/main" val="24940313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3212096" y="2153717"/>
            <a:ext cx="6152037" cy="2172582"/>
          </a:xfrm>
          <a:prstGeom prst="rect">
            <a:avLst/>
          </a:prstGeom>
          <a:noFill/>
          <a:ln>
            <a:noFill/>
          </a:ln>
        </p:spPr>
        <p:txBody>
          <a:bodyPr wrap="square">
            <a:spAutoFit/>
          </a:bodyPr>
          <a:lstStyle/>
          <a:p>
            <a:pPr marL="685800" indent="-685800">
              <a:lnSpc>
                <a:spcPct val="150000"/>
              </a:lnSpc>
              <a:spcBef>
                <a:spcPts val="600"/>
              </a:spcBef>
              <a:spcAft>
                <a:spcPts val="600"/>
              </a:spcAft>
              <a:buFont typeface="Wingdings" panose="05000000000000000000" pitchFamily="2" charset="2"/>
              <a:buChar char="Ø"/>
              <a:defRPr/>
            </a:pPr>
            <a:r>
              <a:rPr lang="tr-TR" sz="44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GENEL BİLGİLER</a:t>
            </a:r>
          </a:p>
          <a:p>
            <a:pPr marL="685800" indent="-685800">
              <a:lnSpc>
                <a:spcPct val="150000"/>
              </a:lnSpc>
              <a:spcBef>
                <a:spcPts val="600"/>
              </a:spcBef>
              <a:spcAft>
                <a:spcPts val="600"/>
              </a:spcAft>
              <a:buFont typeface="Wingdings" panose="05000000000000000000" pitchFamily="2" charset="2"/>
              <a:buChar char="Ø"/>
              <a:defRPr/>
            </a:pPr>
            <a:r>
              <a:rPr lang="tr-TR" altLang="tr-TR" sz="44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GÖREVLİ EĞİTİMİ</a:t>
            </a:r>
            <a:endParaRPr lang="tr-TR" sz="44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endParaRPr>
          </a:p>
        </p:txBody>
      </p:sp>
      <p:sp>
        <p:nvSpPr>
          <p:cNvPr id="10" name="Unvan 1">
            <a:extLst>
              <a:ext uri="{FF2B5EF4-FFF2-40B4-BE49-F238E27FC236}">
                <a16:creationId xmlns:a16="http://schemas.microsoft.com/office/drawing/2014/main" xmlns="" id="{79BD2573-5334-E64F-B11A-18C13DD43EBC}"/>
              </a:ext>
            </a:extLst>
          </p:cNvPr>
          <p:cNvSpPr txBox="1">
            <a:spLocks/>
          </p:cNvSpPr>
          <p:nvPr/>
        </p:nvSpPr>
        <p:spPr>
          <a:xfrm>
            <a:off x="2217471" y="44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a:solidFill>
                  <a:srgbClr val="C00000"/>
                </a:solidFill>
                <a:effectLst>
                  <a:outerShdw blurRad="38100" dist="38100" dir="2700000" algn="tl">
                    <a:srgbClr val="000000">
                      <a:alpha val="43137"/>
                    </a:srgbClr>
                  </a:outerShdw>
                </a:effectLst>
                <a:latin typeface="Calibri Light" panose="020F0302020204030204" pitchFamily="34" charset="0"/>
              </a:rPr>
              <a:t>SUNU PLANI</a:t>
            </a:r>
          </a:p>
        </p:txBody>
      </p:sp>
      <p:sp>
        <p:nvSpPr>
          <p:cNvPr id="11" name="Slayt Numarası Yer Tutucusu 10"/>
          <p:cNvSpPr>
            <a:spLocks noGrp="1"/>
          </p:cNvSpPr>
          <p:nvPr>
            <p:ph type="sldNum" sz="quarter" idx="12"/>
          </p:nvPr>
        </p:nvSpPr>
        <p:spPr/>
        <p:txBody>
          <a:bodyPr/>
          <a:lstStyle/>
          <a:p>
            <a:fld id="{5E4DF653-7172-3143-90C0-7F385A2564DE}" type="slidenum">
              <a:rPr lang="tr-TR" smtClean="0"/>
              <a:pPr/>
              <a:t>2</a:t>
            </a:fld>
            <a:endParaRPr lang="tr-TR" dirty="0"/>
          </a:p>
        </p:txBody>
      </p:sp>
    </p:spTree>
    <p:extLst>
      <p:ext uri="{BB962C8B-B14F-4D97-AF65-F5344CB8AC3E}">
        <p14:creationId xmlns:p14="http://schemas.microsoft.com/office/powerpoint/2010/main" val="3528851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Unvan 1">
            <a:extLst>
              <a:ext uri="{FF2B5EF4-FFF2-40B4-BE49-F238E27FC236}">
                <a16:creationId xmlns:a16="http://schemas.microsoft.com/office/drawing/2014/main" xmlns="" id="{79BD2573-5334-E64F-B11A-18C13DD43EBC}"/>
              </a:ext>
            </a:extLst>
          </p:cNvPr>
          <p:cNvSpPr txBox="1">
            <a:spLocks/>
          </p:cNvSpPr>
          <p:nvPr/>
        </p:nvSpPr>
        <p:spPr>
          <a:xfrm>
            <a:off x="0" y="2662584"/>
            <a:ext cx="12192000" cy="111388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GENEL BİLGİLER</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3</a:t>
            </a:fld>
            <a:endParaRPr lang="tr-TR" dirty="0"/>
          </a:p>
        </p:txBody>
      </p:sp>
    </p:spTree>
    <p:extLst>
      <p:ext uri="{BB962C8B-B14F-4D97-AF65-F5344CB8AC3E}">
        <p14:creationId xmlns:p14="http://schemas.microsoft.com/office/powerpoint/2010/main" val="3564292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6EB5362D-8AD5-437A-B053-7DFD45995617}"/>
              </a:ext>
            </a:extLst>
          </p:cNvPr>
          <p:cNvSpPr>
            <a:spLocks noGrp="1"/>
          </p:cNvSpPr>
          <p:nvPr>
            <p:ph type="ctrTitle"/>
          </p:nvPr>
        </p:nvSpPr>
        <p:spPr/>
        <p:txBody>
          <a:bodyPr/>
          <a:lstStyle/>
          <a:p>
            <a:endParaRPr lang="tr-TR"/>
          </a:p>
        </p:txBody>
      </p:sp>
      <p:sp>
        <p:nvSpPr>
          <p:cNvPr id="3" name="Alt Başlık 2">
            <a:extLst>
              <a:ext uri="{FF2B5EF4-FFF2-40B4-BE49-F238E27FC236}">
                <a16:creationId xmlns:a16="http://schemas.microsoft.com/office/drawing/2014/main" xmlns="" id="{96DC608E-FBD4-45C8-8F21-A30CC7932144}"/>
              </a:ext>
            </a:extLst>
          </p:cNvPr>
          <p:cNvSpPr>
            <a:spLocks noGrp="1"/>
          </p:cNvSpPr>
          <p:nvPr>
            <p:ph type="subTitle" idx="1"/>
          </p:nvPr>
        </p:nvSpPr>
        <p:spPr/>
        <p:txBody>
          <a:bodyPr/>
          <a:lstStyle/>
          <a:p>
            <a:endParaRPr lang="tr-TR"/>
          </a:p>
        </p:txBody>
      </p:sp>
      <p:pic>
        <p:nvPicPr>
          <p:cNvPr id="5" name="Resim 4">
            <a:extLst>
              <a:ext uri="{FF2B5EF4-FFF2-40B4-BE49-F238E27FC236}">
                <a16:creationId xmlns:a16="http://schemas.microsoft.com/office/drawing/2014/main" xmlns="" id="{B3EC2C33-9C2C-48BA-8A0F-81EEAD003B7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4413"/>
            <a:ext cx="12192000" cy="6823587"/>
          </a:xfrm>
          <a:prstGeom prst="rect">
            <a:avLst/>
          </a:prstGeom>
        </p:spPr>
      </p:pic>
      <p:sp>
        <p:nvSpPr>
          <p:cNvPr id="6" name="Metin kutusu 5">
            <a:extLst>
              <a:ext uri="{FF2B5EF4-FFF2-40B4-BE49-F238E27FC236}">
                <a16:creationId xmlns:a16="http://schemas.microsoft.com/office/drawing/2014/main" xmlns="" id="{0EC0F87F-D102-4C0F-8182-0E88685CB69E}"/>
              </a:ext>
            </a:extLst>
          </p:cNvPr>
          <p:cNvSpPr txBox="1"/>
          <p:nvPr/>
        </p:nvSpPr>
        <p:spPr>
          <a:xfrm>
            <a:off x="1063566" y="1497958"/>
            <a:ext cx="11170125" cy="4128502"/>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600"/>
              </a:spcBef>
              <a:spcAft>
                <a:spcPts val="600"/>
              </a:spcAft>
              <a:buClrTx/>
              <a:buSzTx/>
              <a:buFont typeface="Wingdings" panose="05000000000000000000" pitchFamily="2" charset="2"/>
              <a:buChar char="Ø"/>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Sınav Tarihi					      : </a:t>
            </a:r>
            <a:r>
              <a:rPr kumimoji="0" lang="tr-T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15 Eylül 2024</a:t>
            </a:r>
          </a:p>
          <a:p>
            <a:pPr marL="342900" marR="0" lvl="0" indent="-342900" algn="l" defTabSz="914400" rtl="0" eaLnBrk="1" fontAlgn="auto" latinLnBrk="0" hangingPunct="1">
              <a:lnSpc>
                <a:spcPct val="150000"/>
              </a:lnSpc>
              <a:spcBef>
                <a:spcPts val="600"/>
              </a:spcBef>
              <a:spcAft>
                <a:spcPts val="600"/>
              </a:spcAft>
              <a:buClrTx/>
              <a:buSzTx/>
              <a:buFont typeface="Wingdings" panose="05000000000000000000" pitchFamily="2" charset="2"/>
              <a:buChar char="Ø"/>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Sınav Başlama Saati			      : </a:t>
            </a:r>
            <a:r>
              <a:rPr kumimoji="0" lang="tr-T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10.15</a:t>
            </a:r>
            <a:endPar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342900" lvl="0" indent="-342900">
              <a:lnSpc>
                <a:spcPct val="150000"/>
              </a:lnSpc>
              <a:spcBef>
                <a:spcPts val="600"/>
              </a:spcBef>
              <a:spcAft>
                <a:spcPts val="600"/>
              </a:spcAft>
              <a:buFont typeface="Wingdings" panose="05000000000000000000" pitchFamily="2" charset="2"/>
              <a:buChar char="Ø"/>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Sınav Süresi					      :</a:t>
            </a:r>
            <a:r>
              <a:rPr lang="tr-TR" sz="2400" dirty="0">
                <a:solidFill>
                  <a:srgbClr val="FF0000"/>
                </a:solidFill>
                <a:latin typeface="Calibri" panose="020F0502020204030204" pitchFamily="34" charset="0"/>
                <a:cs typeface="Calibri" panose="020F0502020204030204" pitchFamily="34" charset="0"/>
              </a:rPr>
              <a:t>   </a:t>
            </a:r>
            <a:r>
              <a:rPr lang="tr-TR" sz="2400" b="1" dirty="0">
                <a:solidFill>
                  <a:srgbClr val="FF0000"/>
                </a:solidFill>
                <a:latin typeface="Calibri" panose="020F0502020204030204" pitchFamily="34" charset="0"/>
                <a:cs typeface="Calibri" panose="020F0502020204030204" pitchFamily="34" charset="0"/>
              </a:rPr>
              <a:t>130 Dakika</a:t>
            </a:r>
            <a:endParaRPr kumimoji="0" lang="tr-TR" sz="2400" b="1" i="0" u="none" strike="noStrike" kern="1200" cap="none" spc="0" normalizeH="0" baseline="0" noProof="0" dirty="0">
              <a:ln>
                <a:noFill/>
              </a:ln>
              <a:solidFill>
                <a:srgbClr val="C62324"/>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50000"/>
              </a:lnSpc>
              <a:spcBef>
                <a:spcPts val="600"/>
              </a:spcBef>
              <a:spcAft>
                <a:spcPts val="600"/>
              </a:spcAft>
              <a:buClrTx/>
              <a:buSzTx/>
              <a:buFont typeface="Wingdings" panose="05000000000000000000" pitchFamily="2" charset="2"/>
              <a:buChar char="Ø"/>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Adayların Sınav Binasına Alınacağı Son Saat   :  </a:t>
            </a:r>
            <a:r>
              <a:rPr kumimoji="0" lang="tr-T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10.00</a:t>
            </a: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342900" marR="0" lvl="0" indent="-342900" algn="l" defTabSz="914400" rtl="0" eaLnBrk="1" fontAlgn="auto" latinLnBrk="0" hangingPunct="1">
              <a:lnSpc>
                <a:spcPct val="150000"/>
              </a:lnSpc>
              <a:spcBef>
                <a:spcPts val="600"/>
              </a:spcBef>
              <a:spcAft>
                <a:spcPts val="600"/>
              </a:spcAft>
              <a:buClrTx/>
              <a:buSzTx/>
              <a:buFont typeface="Wingdings" panose="05000000000000000000" pitchFamily="2" charset="2"/>
              <a:buChar char="Ø"/>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Adayların Sınav Salonuna Alınacağı Son Saat  :  </a:t>
            </a:r>
            <a:r>
              <a:rPr lang="tr-TR" sz="2400" b="1" dirty="0">
                <a:solidFill>
                  <a:prstClr val="black"/>
                </a:solidFill>
                <a:latin typeface="Calibri" panose="020F0502020204030204" pitchFamily="34" charset="0"/>
                <a:cs typeface="Calibri" panose="020F0502020204030204" pitchFamily="34" charset="0"/>
              </a:rPr>
              <a:t> </a:t>
            </a:r>
            <a:r>
              <a:rPr kumimoji="0" lang="tr-T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10.15</a:t>
            </a: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342900" marR="0" lvl="0" indent="-342900" algn="l" defTabSz="914400" rtl="0" eaLnBrk="1" fontAlgn="auto" latinLnBrk="0" hangingPunct="1">
              <a:lnSpc>
                <a:spcPct val="150000"/>
              </a:lnSpc>
              <a:spcBef>
                <a:spcPts val="600"/>
              </a:spcBef>
              <a:spcAft>
                <a:spcPts val="600"/>
              </a:spcAft>
              <a:buClrTx/>
              <a:buSzTx/>
              <a:buFont typeface="Wingdings" panose="05000000000000000000" pitchFamily="2" charset="2"/>
              <a:buChar char="Ø"/>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Adayların Sınavdan Çıkabilecekleri Süreler      :   </a:t>
            </a:r>
            <a:r>
              <a:rPr kumimoji="0" lang="tr-T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Salon Bina </a:t>
            </a:r>
            <a:r>
              <a:rPr kumimoji="0" lang="tr-TR" sz="24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Tutanağı’nda</a:t>
            </a:r>
            <a:r>
              <a:rPr kumimoji="0" lang="tr-T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belirtilmiştir.</a:t>
            </a:r>
          </a:p>
        </p:txBody>
      </p:sp>
      <p:sp>
        <p:nvSpPr>
          <p:cNvPr id="7" name="Dikdörtgen 6">
            <a:extLst>
              <a:ext uri="{FF2B5EF4-FFF2-40B4-BE49-F238E27FC236}">
                <a16:creationId xmlns:a16="http://schemas.microsoft.com/office/drawing/2014/main" xmlns="" id="{95318D5B-0574-4757-A4A9-99F5C52CFBE5}"/>
              </a:ext>
            </a:extLst>
          </p:cNvPr>
          <p:cNvSpPr/>
          <p:nvPr/>
        </p:nvSpPr>
        <p:spPr>
          <a:xfrm>
            <a:off x="2194441" y="492408"/>
            <a:ext cx="2960554" cy="407035"/>
          </a:xfrm>
          <a:prstGeom prst="rect">
            <a:avLst/>
          </a:prstGeom>
        </p:spPr>
        <p:txBody>
          <a:bodyPr wrap="non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tr-TR" sz="20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2024-KPSS </a:t>
            </a:r>
            <a:r>
              <a:rPr lang="tr-TR" sz="20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ORTAÖĞRETİM</a:t>
            </a:r>
            <a:endParaRPr kumimoji="0" lang="tr-TR" sz="2000" b="0"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205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a:extLst>
              <a:ext uri="{FF2B5EF4-FFF2-40B4-BE49-F238E27FC236}">
                <a16:creationId xmlns:a16="http://schemas.microsoft.com/office/drawing/2014/main" xmlns="" id="{79BD2573-5334-E64F-B11A-18C13DD43EBC}"/>
              </a:ext>
            </a:extLst>
          </p:cNvPr>
          <p:cNvSpPr txBox="1">
            <a:spLocks/>
          </p:cNvSpPr>
          <p:nvPr/>
        </p:nvSpPr>
        <p:spPr>
          <a:xfrm>
            <a:off x="3601054" y="229322"/>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endParaRPr lang="tr-TR" sz="2800" dirty="0">
              <a:latin typeface="Calibri" panose="020F0502020204030204" pitchFamily="34" charset="0"/>
              <a:cs typeface="Calibri" panose="020F0502020204030204" pitchFamily="34" charset="0"/>
            </a:endParaRPr>
          </a:p>
        </p:txBody>
      </p:sp>
      <p:sp>
        <p:nvSpPr>
          <p:cNvPr id="4" name="Slayt Numarası Yer Tutucusu 3"/>
          <p:cNvSpPr>
            <a:spLocks noGrp="1"/>
          </p:cNvSpPr>
          <p:nvPr>
            <p:ph type="sldNum" sz="quarter" idx="12"/>
          </p:nvPr>
        </p:nvSpPr>
        <p:spPr/>
        <p:txBody>
          <a:bodyPr/>
          <a:lstStyle/>
          <a:p>
            <a:fld id="{5E4DF653-7172-3143-90C0-7F385A2564DE}" type="slidenum">
              <a:rPr lang="tr-TR" smtClean="0"/>
              <a:pPr/>
              <a:t>5</a:t>
            </a:fld>
            <a:endParaRPr lang="tr-TR" dirty="0"/>
          </a:p>
        </p:txBody>
      </p:sp>
      <p:sp>
        <p:nvSpPr>
          <p:cNvPr id="9" name="Unvan 1">
            <a:extLst>
              <a:ext uri="{FF2B5EF4-FFF2-40B4-BE49-F238E27FC236}">
                <a16:creationId xmlns:a16="http://schemas.microsoft.com/office/drawing/2014/main" xmlns="" id="{79BD2573-5334-E64F-B11A-18C13DD43EBC}"/>
              </a:ext>
            </a:extLst>
          </p:cNvPr>
          <p:cNvSpPr txBox="1">
            <a:spLocks/>
          </p:cNvSpPr>
          <p:nvPr/>
        </p:nvSpPr>
        <p:spPr>
          <a:xfrm>
            <a:off x="2165229" y="405544"/>
            <a:ext cx="9800259" cy="5505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000" b="1" dirty="0">
                <a:solidFill>
                  <a:srgbClr val="C00000"/>
                </a:solidFill>
                <a:latin typeface="Calibri" panose="020F0502020204030204" pitchFamily="34" charset="0"/>
                <a:cs typeface="Calibri" panose="020F0502020204030204" pitchFamily="34" charset="0"/>
              </a:rPr>
              <a:t>SINAV SÜRECİ (2024-KPSS ORTAÖĞRETİM)</a:t>
            </a:r>
          </a:p>
          <a:p>
            <a:pPr>
              <a:defRPr/>
            </a:pPr>
            <a:endParaRPr lang="tr-TR" sz="20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defRPr/>
            </a:pPr>
            <a:endParaRPr lang="tr-TR" sz="20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3" name="Unvan 1">
            <a:extLst>
              <a:ext uri="{FF2B5EF4-FFF2-40B4-BE49-F238E27FC236}">
                <a16:creationId xmlns:a16="http://schemas.microsoft.com/office/drawing/2014/main" xmlns="" id="{4AFCCB47-D84B-44E7-8CDC-E1E89CFF985D}"/>
              </a:ext>
            </a:extLst>
          </p:cNvPr>
          <p:cNvSpPr txBox="1">
            <a:spLocks/>
          </p:cNvSpPr>
          <p:nvPr/>
        </p:nvSpPr>
        <p:spPr>
          <a:xfrm>
            <a:off x="3397116" y="137987"/>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15" name="Unvan 1">
            <a:extLst>
              <a:ext uri="{FF2B5EF4-FFF2-40B4-BE49-F238E27FC236}">
                <a16:creationId xmlns:a16="http://schemas.microsoft.com/office/drawing/2014/main" xmlns="" id="{672057DF-56C9-4A92-A1FA-3E7E6027F9F2}"/>
              </a:ext>
            </a:extLst>
          </p:cNvPr>
          <p:cNvSpPr txBox="1">
            <a:spLocks/>
          </p:cNvSpPr>
          <p:nvPr/>
        </p:nvSpPr>
        <p:spPr>
          <a:xfrm>
            <a:off x="3397116" y="137987"/>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16" name="Unvan 1">
            <a:extLst>
              <a:ext uri="{FF2B5EF4-FFF2-40B4-BE49-F238E27FC236}">
                <a16:creationId xmlns:a16="http://schemas.microsoft.com/office/drawing/2014/main" xmlns="" id="{0E643A76-C4BE-4D1A-80EA-B8BF00C7C249}"/>
              </a:ext>
            </a:extLst>
          </p:cNvPr>
          <p:cNvSpPr txBox="1">
            <a:spLocks/>
          </p:cNvSpPr>
          <p:nvPr/>
        </p:nvSpPr>
        <p:spPr>
          <a:xfrm>
            <a:off x="7998867" y="184855"/>
            <a:ext cx="3838775" cy="683899"/>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endParaRPr lang="tr-TR" sz="6400" dirty="0">
              <a:latin typeface="Calibri" panose="020F0502020204030204" pitchFamily="34" charset="0"/>
              <a:cs typeface="Calibri" panose="020F0502020204030204" pitchFamily="34" charset="0"/>
            </a:endParaRPr>
          </a:p>
        </p:txBody>
      </p:sp>
      <p:cxnSp>
        <p:nvCxnSpPr>
          <p:cNvPr id="18" name="Düz Bağlayıcı 17">
            <a:extLst>
              <a:ext uri="{FF2B5EF4-FFF2-40B4-BE49-F238E27FC236}">
                <a16:creationId xmlns:a16="http://schemas.microsoft.com/office/drawing/2014/main" xmlns="" id="{8E80B032-1749-477B-BAD7-CE6C3C62DF65}"/>
              </a:ext>
            </a:extLst>
          </p:cNvPr>
          <p:cNvCxnSpPr>
            <a:cxnSpLocks/>
          </p:cNvCxnSpPr>
          <p:nvPr/>
        </p:nvCxnSpPr>
        <p:spPr>
          <a:xfrm flipH="1">
            <a:off x="316992" y="3720051"/>
            <a:ext cx="11520652" cy="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9" name="Metin kutusu 18">
            <a:extLst>
              <a:ext uri="{FF2B5EF4-FFF2-40B4-BE49-F238E27FC236}">
                <a16:creationId xmlns:a16="http://schemas.microsoft.com/office/drawing/2014/main" xmlns="" id="{5878B69B-5E6F-434C-8F86-C622E72427A7}"/>
              </a:ext>
            </a:extLst>
          </p:cNvPr>
          <p:cNvSpPr txBox="1"/>
          <p:nvPr/>
        </p:nvSpPr>
        <p:spPr>
          <a:xfrm>
            <a:off x="3348323" y="3319941"/>
            <a:ext cx="86403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ambria"/>
              </a:rPr>
              <a:t>08.30</a:t>
            </a:r>
          </a:p>
        </p:txBody>
      </p:sp>
      <p:sp>
        <p:nvSpPr>
          <p:cNvPr id="20" name="İkizkenar Üçgen 19">
            <a:extLst>
              <a:ext uri="{FF2B5EF4-FFF2-40B4-BE49-F238E27FC236}">
                <a16:creationId xmlns:a16="http://schemas.microsoft.com/office/drawing/2014/main" xmlns="" id="{2BDD108F-C602-4C5A-A199-F4E3DCEE6930}"/>
              </a:ext>
            </a:extLst>
          </p:cNvPr>
          <p:cNvSpPr/>
          <p:nvPr/>
        </p:nvSpPr>
        <p:spPr>
          <a:xfrm rot="10800000">
            <a:off x="3597331" y="3792563"/>
            <a:ext cx="263179" cy="223170"/>
          </a:xfrm>
          <a:prstGeom prst="triangl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İkizkenar Üçgen 20">
            <a:extLst>
              <a:ext uri="{FF2B5EF4-FFF2-40B4-BE49-F238E27FC236}">
                <a16:creationId xmlns:a16="http://schemas.microsoft.com/office/drawing/2014/main" xmlns="" id="{AAF55423-7A43-490E-8E75-0ACF5F68863E}"/>
              </a:ext>
            </a:extLst>
          </p:cNvPr>
          <p:cNvSpPr/>
          <p:nvPr/>
        </p:nvSpPr>
        <p:spPr>
          <a:xfrm>
            <a:off x="5380461" y="3377094"/>
            <a:ext cx="263179" cy="248753"/>
          </a:xfrm>
          <a:prstGeom prst="triangl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Metin kutusu 21">
            <a:extLst>
              <a:ext uri="{FF2B5EF4-FFF2-40B4-BE49-F238E27FC236}">
                <a16:creationId xmlns:a16="http://schemas.microsoft.com/office/drawing/2014/main" xmlns="" id="{3999A2A9-3449-4262-B122-816D59AA7AFF}"/>
              </a:ext>
            </a:extLst>
          </p:cNvPr>
          <p:cNvSpPr txBox="1"/>
          <p:nvPr/>
        </p:nvSpPr>
        <p:spPr>
          <a:xfrm>
            <a:off x="5131252" y="3804992"/>
            <a:ext cx="86403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ambria"/>
              </a:rPr>
              <a:t>08.45</a:t>
            </a:r>
          </a:p>
        </p:txBody>
      </p:sp>
      <p:sp>
        <p:nvSpPr>
          <p:cNvPr id="23" name="Metin kutusu 22">
            <a:extLst>
              <a:ext uri="{FF2B5EF4-FFF2-40B4-BE49-F238E27FC236}">
                <a16:creationId xmlns:a16="http://schemas.microsoft.com/office/drawing/2014/main" xmlns="" id="{AA8AE161-EF54-476B-ADD3-CA62AC157798}"/>
              </a:ext>
            </a:extLst>
          </p:cNvPr>
          <p:cNvSpPr txBox="1"/>
          <p:nvPr/>
        </p:nvSpPr>
        <p:spPr>
          <a:xfrm>
            <a:off x="7185552" y="3318362"/>
            <a:ext cx="86403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ambria"/>
              </a:rPr>
              <a:t>09.00</a:t>
            </a:r>
          </a:p>
        </p:txBody>
      </p:sp>
      <p:sp>
        <p:nvSpPr>
          <p:cNvPr id="24" name="Metin kutusu 23">
            <a:extLst>
              <a:ext uri="{FF2B5EF4-FFF2-40B4-BE49-F238E27FC236}">
                <a16:creationId xmlns:a16="http://schemas.microsoft.com/office/drawing/2014/main" xmlns="" id="{38528062-C2DB-4BF0-9906-2E5AEEDA043B}"/>
              </a:ext>
            </a:extLst>
          </p:cNvPr>
          <p:cNvSpPr txBox="1"/>
          <p:nvPr/>
        </p:nvSpPr>
        <p:spPr>
          <a:xfrm>
            <a:off x="10763262" y="3288079"/>
            <a:ext cx="86403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ambria"/>
              </a:rPr>
              <a:t>10.15</a:t>
            </a:r>
          </a:p>
        </p:txBody>
      </p:sp>
      <p:sp>
        <p:nvSpPr>
          <p:cNvPr id="25" name="Metin kutusu 24">
            <a:extLst>
              <a:ext uri="{FF2B5EF4-FFF2-40B4-BE49-F238E27FC236}">
                <a16:creationId xmlns:a16="http://schemas.microsoft.com/office/drawing/2014/main" xmlns="" id="{A65752E0-D633-45C9-B32F-DA0BC2A00EC0}"/>
              </a:ext>
            </a:extLst>
          </p:cNvPr>
          <p:cNvSpPr txBox="1"/>
          <p:nvPr/>
        </p:nvSpPr>
        <p:spPr>
          <a:xfrm>
            <a:off x="6536954" y="4055645"/>
            <a:ext cx="2509298" cy="523220"/>
          </a:xfrm>
          <a:prstGeom prst="rect">
            <a:avLst/>
          </a:prstGeom>
          <a:noFill/>
        </p:spPr>
        <p:txBody>
          <a:bodyPr wrap="square" rtlCol="0">
            <a:spAutoFit/>
          </a:bodyPr>
          <a:lstStyle/>
          <a:p>
            <a:pPr algn="ctr">
              <a:defRPr/>
            </a:pPr>
            <a:r>
              <a:rPr lang="tr-TR" sz="1400" kern="3600" spc="50" dirty="0">
                <a:solidFill>
                  <a:schemeClr val="bg1"/>
                </a:solidFill>
                <a:latin typeface="Trebuchet MS" panose="020B0603020202020204" pitchFamily="34" charset="0"/>
                <a:ea typeface="+mj-ea"/>
                <a:cs typeface="+mj-cs"/>
              </a:rPr>
              <a:t>Adayların sınav binasına alınmaya başlanması</a:t>
            </a:r>
          </a:p>
        </p:txBody>
      </p:sp>
      <p:sp>
        <p:nvSpPr>
          <p:cNvPr id="26" name="İkizkenar Üçgen 25">
            <a:extLst>
              <a:ext uri="{FF2B5EF4-FFF2-40B4-BE49-F238E27FC236}">
                <a16:creationId xmlns:a16="http://schemas.microsoft.com/office/drawing/2014/main" xmlns="" id="{C44E7116-3D8A-41E4-A366-49EB58B396A7}"/>
              </a:ext>
            </a:extLst>
          </p:cNvPr>
          <p:cNvSpPr/>
          <p:nvPr/>
        </p:nvSpPr>
        <p:spPr>
          <a:xfrm rot="10800000">
            <a:off x="7456169" y="3805280"/>
            <a:ext cx="263179" cy="223170"/>
          </a:xfrm>
          <a:prstGeom prst="triangl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İkizkenar Üçgen 26">
            <a:extLst>
              <a:ext uri="{FF2B5EF4-FFF2-40B4-BE49-F238E27FC236}">
                <a16:creationId xmlns:a16="http://schemas.microsoft.com/office/drawing/2014/main" xmlns="" id="{B25BF89F-40E5-4E77-80E9-1B863DE6F227}"/>
              </a:ext>
            </a:extLst>
          </p:cNvPr>
          <p:cNvSpPr/>
          <p:nvPr/>
        </p:nvSpPr>
        <p:spPr>
          <a:xfrm rot="10800000">
            <a:off x="11027962" y="3819081"/>
            <a:ext cx="263179" cy="223170"/>
          </a:xfrm>
          <a:prstGeom prst="triangl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Metin kutusu 27">
            <a:extLst>
              <a:ext uri="{FF2B5EF4-FFF2-40B4-BE49-F238E27FC236}">
                <a16:creationId xmlns:a16="http://schemas.microsoft.com/office/drawing/2014/main" xmlns="" id="{D1DACDBF-8117-4CC7-A0AB-988B21279920}"/>
              </a:ext>
            </a:extLst>
          </p:cNvPr>
          <p:cNvSpPr txBox="1"/>
          <p:nvPr/>
        </p:nvSpPr>
        <p:spPr>
          <a:xfrm>
            <a:off x="10200702" y="4030059"/>
            <a:ext cx="2060581" cy="307777"/>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Sınavın başlaması</a:t>
            </a:r>
          </a:p>
        </p:txBody>
      </p:sp>
      <p:sp>
        <p:nvSpPr>
          <p:cNvPr id="29" name="Metin kutusu 28">
            <a:extLst>
              <a:ext uri="{FF2B5EF4-FFF2-40B4-BE49-F238E27FC236}">
                <a16:creationId xmlns:a16="http://schemas.microsoft.com/office/drawing/2014/main" xmlns="" id="{39625B3E-DC27-4F3A-BB36-2808127F05A3}"/>
              </a:ext>
            </a:extLst>
          </p:cNvPr>
          <p:cNvSpPr txBox="1"/>
          <p:nvPr/>
        </p:nvSpPr>
        <p:spPr>
          <a:xfrm>
            <a:off x="4257401" y="2753937"/>
            <a:ext cx="2509298" cy="523220"/>
          </a:xfrm>
          <a:prstGeom prst="rect">
            <a:avLst/>
          </a:prstGeom>
          <a:noFill/>
        </p:spPr>
        <p:txBody>
          <a:bodyPr wrap="square" rtlCol="0">
            <a:spAutoFit/>
          </a:bodyPr>
          <a:lstStyle/>
          <a:p>
            <a:pPr algn="ctr">
              <a:defRPr/>
            </a:pPr>
            <a:r>
              <a:rPr lang="tr-TR" sz="1400" kern="3600" spc="50" dirty="0">
                <a:solidFill>
                  <a:schemeClr val="bg1"/>
                </a:solidFill>
                <a:latin typeface="Trebuchet MS" panose="020B0603020202020204" pitchFamily="34" charset="0"/>
                <a:ea typeface="+mj-ea"/>
                <a:cs typeface="+mj-cs"/>
              </a:rPr>
              <a:t>Salon Başkanları  </a:t>
            </a:r>
          </a:p>
          <a:p>
            <a:pPr algn="ctr">
              <a:defRPr/>
            </a:pPr>
            <a:r>
              <a:rPr lang="tr-TR" sz="1400" kern="3600" spc="50" dirty="0">
                <a:solidFill>
                  <a:schemeClr val="bg1"/>
                </a:solidFill>
                <a:latin typeface="Trebuchet MS" panose="020B0603020202020204" pitchFamily="34" charset="0"/>
                <a:ea typeface="+mj-ea"/>
                <a:cs typeface="+mj-cs"/>
              </a:rPr>
              <a:t>Toplantısı</a:t>
            </a:r>
          </a:p>
        </p:txBody>
      </p:sp>
      <p:sp>
        <p:nvSpPr>
          <p:cNvPr id="30" name="Metin kutusu 29">
            <a:extLst>
              <a:ext uri="{FF2B5EF4-FFF2-40B4-BE49-F238E27FC236}">
                <a16:creationId xmlns:a16="http://schemas.microsoft.com/office/drawing/2014/main" xmlns="" id="{83C78EE8-1C5A-4DF7-BE04-BB2BE81DE9C1}"/>
              </a:ext>
            </a:extLst>
          </p:cNvPr>
          <p:cNvSpPr txBox="1"/>
          <p:nvPr/>
        </p:nvSpPr>
        <p:spPr>
          <a:xfrm>
            <a:off x="9210316" y="3757107"/>
            <a:ext cx="85469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ambria"/>
              </a:rPr>
              <a:t>10.01</a:t>
            </a:r>
          </a:p>
        </p:txBody>
      </p:sp>
      <p:sp>
        <p:nvSpPr>
          <p:cNvPr id="31" name="İkizkenar Üçgen 30">
            <a:extLst>
              <a:ext uri="{FF2B5EF4-FFF2-40B4-BE49-F238E27FC236}">
                <a16:creationId xmlns:a16="http://schemas.microsoft.com/office/drawing/2014/main" xmlns="" id="{242FC9CE-1C9B-48AD-8848-BEF0071F50C4}"/>
              </a:ext>
            </a:extLst>
          </p:cNvPr>
          <p:cNvSpPr/>
          <p:nvPr/>
        </p:nvSpPr>
        <p:spPr>
          <a:xfrm>
            <a:off x="9431623" y="3373718"/>
            <a:ext cx="263179" cy="253422"/>
          </a:xfrm>
          <a:prstGeom prst="triangl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2" name="Metin kutusu 31">
            <a:extLst>
              <a:ext uri="{FF2B5EF4-FFF2-40B4-BE49-F238E27FC236}">
                <a16:creationId xmlns:a16="http://schemas.microsoft.com/office/drawing/2014/main" xmlns="" id="{0CE90596-994A-4F30-B9F4-77B31A77404E}"/>
              </a:ext>
            </a:extLst>
          </p:cNvPr>
          <p:cNvSpPr txBox="1"/>
          <p:nvPr/>
        </p:nvSpPr>
        <p:spPr>
          <a:xfrm>
            <a:off x="8532921" y="2629051"/>
            <a:ext cx="2060581" cy="523220"/>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Sınav binası kapılarının kapanması</a:t>
            </a:r>
          </a:p>
        </p:txBody>
      </p:sp>
      <p:sp>
        <p:nvSpPr>
          <p:cNvPr id="33" name="Metin kutusu 32">
            <a:extLst>
              <a:ext uri="{FF2B5EF4-FFF2-40B4-BE49-F238E27FC236}">
                <a16:creationId xmlns:a16="http://schemas.microsoft.com/office/drawing/2014/main" xmlns="" id="{BE781DD7-FEF7-4AB4-A692-A196BC533CAB}"/>
              </a:ext>
            </a:extLst>
          </p:cNvPr>
          <p:cNvSpPr txBox="1"/>
          <p:nvPr/>
        </p:nvSpPr>
        <p:spPr>
          <a:xfrm>
            <a:off x="2605861" y="4056809"/>
            <a:ext cx="2509298"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Emniyet Görevlileri</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BSS Yardımcısı</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Bina Yönetici</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katılımı ile </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 toplantı yapılması</a:t>
            </a:r>
          </a:p>
        </p:txBody>
      </p:sp>
      <p:sp>
        <p:nvSpPr>
          <p:cNvPr id="34" name="İkizkenar Üçgen 33">
            <a:extLst>
              <a:ext uri="{FF2B5EF4-FFF2-40B4-BE49-F238E27FC236}">
                <a16:creationId xmlns:a16="http://schemas.microsoft.com/office/drawing/2014/main" xmlns="" id="{38E93DAA-2A1B-476F-A8C9-260F15384E92}"/>
              </a:ext>
            </a:extLst>
          </p:cNvPr>
          <p:cNvSpPr/>
          <p:nvPr/>
        </p:nvSpPr>
        <p:spPr>
          <a:xfrm rot="10800000">
            <a:off x="304487" y="3805875"/>
            <a:ext cx="263179" cy="223170"/>
          </a:xfrm>
          <a:prstGeom prst="triangl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a:extLst>
              <a:ext uri="{FF2B5EF4-FFF2-40B4-BE49-F238E27FC236}">
                <a16:creationId xmlns:a16="http://schemas.microsoft.com/office/drawing/2014/main" xmlns="" id="{6D4D4198-B526-458A-A2E3-D3C42130E201}"/>
              </a:ext>
            </a:extLst>
          </p:cNvPr>
          <p:cNvSpPr/>
          <p:nvPr/>
        </p:nvSpPr>
        <p:spPr>
          <a:xfrm>
            <a:off x="-59264" y="4016258"/>
            <a:ext cx="1410232" cy="954107"/>
          </a:xfrm>
          <a:prstGeom prst="rect">
            <a:avLst/>
          </a:prstGeom>
        </p:spPr>
        <p:txBody>
          <a:bodyPr wrap="square">
            <a:spAutoFit/>
          </a:bodyPr>
          <a:lstStyle/>
          <a:p>
            <a:pPr lvl="0" algn="ctr">
              <a:defRPr/>
            </a:pPr>
            <a:r>
              <a:rPr lang="tr-TR" sz="1400" kern="3600" spc="50" dirty="0">
                <a:solidFill>
                  <a:schemeClr val="bg1"/>
                </a:solidFill>
                <a:latin typeface="Trebuchet MS" panose="020B0603020202020204" pitchFamily="34" charset="0"/>
              </a:rPr>
              <a:t>Emniyet </a:t>
            </a:r>
            <a:r>
              <a:rPr lang="tr-TR" sz="1400" kern="3600" spc="50" dirty="0">
                <a:solidFill>
                  <a:schemeClr val="bg1"/>
                </a:solidFill>
                <a:latin typeface="Trebuchet MS" panose="020B0603020202020204" pitchFamily="34" charset="0"/>
                <a:ea typeface="+mj-ea"/>
                <a:cs typeface="+mj-cs"/>
              </a:rPr>
              <a:t>görevlilerinin sınav binasına gelişi</a:t>
            </a:r>
          </a:p>
        </p:txBody>
      </p:sp>
      <p:sp>
        <p:nvSpPr>
          <p:cNvPr id="35" name="Metin kutusu 34">
            <a:extLst>
              <a:ext uri="{FF2B5EF4-FFF2-40B4-BE49-F238E27FC236}">
                <a16:creationId xmlns:a16="http://schemas.microsoft.com/office/drawing/2014/main" xmlns="" id="{191DE48D-615E-4CEC-9F8C-37FBA1B9C200}"/>
              </a:ext>
            </a:extLst>
          </p:cNvPr>
          <p:cNvSpPr txBox="1"/>
          <p:nvPr/>
        </p:nvSpPr>
        <p:spPr>
          <a:xfrm>
            <a:off x="30929" y="3213853"/>
            <a:ext cx="86403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ambria"/>
              </a:rPr>
              <a:t>08.00</a:t>
            </a:r>
          </a:p>
        </p:txBody>
      </p:sp>
      <p:sp>
        <p:nvSpPr>
          <p:cNvPr id="36" name="İkizkenar Üçgen 35">
            <a:extLst>
              <a:ext uri="{FF2B5EF4-FFF2-40B4-BE49-F238E27FC236}">
                <a16:creationId xmlns:a16="http://schemas.microsoft.com/office/drawing/2014/main" xmlns="" id="{92084E18-C3B5-4CF0-802A-6D3A009BF7C4}"/>
              </a:ext>
            </a:extLst>
          </p:cNvPr>
          <p:cNvSpPr/>
          <p:nvPr/>
        </p:nvSpPr>
        <p:spPr>
          <a:xfrm>
            <a:off x="1889398" y="3434284"/>
            <a:ext cx="263179" cy="223170"/>
          </a:xfrm>
          <a:prstGeom prst="triangl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Metin kutusu 36">
            <a:extLst>
              <a:ext uri="{FF2B5EF4-FFF2-40B4-BE49-F238E27FC236}">
                <a16:creationId xmlns:a16="http://schemas.microsoft.com/office/drawing/2014/main" xmlns="" id="{91F7A275-015E-4088-BE73-197138ECF762}"/>
              </a:ext>
            </a:extLst>
          </p:cNvPr>
          <p:cNvSpPr txBox="1"/>
          <p:nvPr/>
        </p:nvSpPr>
        <p:spPr>
          <a:xfrm>
            <a:off x="866457" y="2753937"/>
            <a:ext cx="250929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BSS,BSSY,BY,BCG,H </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sz="1400" kern="3600" spc="50" dirty="0">
                <a:solidFill>
                  <a:schemeClr val="bg1"/>
                </a:solidFill>
                <a:latin typeface="Trebuchet MS" panose="020B0603020202020204" pitchFamily="34" charset="0"/>
                <a:ea typeface="+mj-ea"/>
                <a:cs typeface="+mj-cs"/>
              </a:rPr>
              <a:t>Sınav binasına gelişi</a:t>
            </a:r>
          </a:p>
        </p:txBody>
      </p:sp>
      <p:sp>
        <p:nvSpPr>
          <p:cNvPr id="38" name="Metin kutusu 37">
            <a:extLst>
              <a:ext uri="{FF2B5EF4-FFF2-40B4-BE49-F238E27FC236}">
                <a16:creationId xmlns:a16="http://schemas.microsoft.com/office/drawing/2014/main" xmlns="" id="{63D4FCDF-EA0C-4F2D-B5A6-DCF9833B20D7}"/>
              </a:ext>
            </a:extLst>
          </p:cNvPr>
          <p:cNvSpPr txBox="1"/>
          <p:nvPr/>
        </p:nvSpPr>
        <p:spPr>
          <a:xfrm>
            <a:off x="1641299" y="3704618"/>
            <a:ext cx="86403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a:solidFill>
                  <a:prstClr val="black"/>
                </a:solidFill>
                <a:latin typeface="Cambria"/>
              </a:rPr>
              <a:t>08.15</a:t>
            </a:r>
          </a:p>
        </p:txBody>
      </p:sp>
    </p:spTree>
    <p:extLst>
      <p:ext uri="{BB962C8B-B14F-4D97-AF65-F5344CB8AC3E}">
        <p14:creationId xmlns:p14="http://schemas.microsoft.com/office/powerpoint/2010/main" val="1202302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12" name="Unvan 1">
            <a:extLst>
              <a:ext uri="{FF2B5EF4-FFF2-40B4-BE49-F238E27FC236}">
                <a16:creationId xmlns:a16="http://schemas.microsoft.com/office/drawing/2014/main" xmlns="" id="{79BD2573-5334-E64F-B11A-18C13DD43EBC}"/>
              </a:ext>
            </a:extLst>
          </p:cNvPr>
          <p:cNvSpPr txBox="1">
            <a:spLocks/>
          </p:cNvSpPr>
          <p:nvPr/>
        </p:nvSpPr>
        <p:spPr>
          <a:xfrm>
            <a:off x="3601054" y="229322"/>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endParaRPr lang="tr-TR" sz="2800" dirty="0">
              <a:latin typeface="Calibri" panose="020F0502020204030204" pitchFamily="34" charset="0"/>
              <a:cs typeface="Calibri" panose="020F0502020204030204" pitchFamily="34" charset="0"/>
            </a:endParaRPr>
          </a:p>
        </p:txBody>
      </p:sp>
      <p:pic>
        <p:nvPicPr>
          <p:cNvPr id="2050" name="Picture 2" descr="Image result for NÜFUS VATANDAŞLLIK  logo"/>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77577" y="1305293"/>
            <a:ext cx="6523258" cy="2055893"/>
          </a:xfrm>
          <a:prstGeom prst="rect">
            <a:avLst/>
          </a:prstGeom>
          <a:noFill/>
          <a:extLst>
            <a:ext uri="{909E8E84-426E-40DD-AFC4-6F175D3DCCD1}">
              <a14:hiddenFill xmlns:a14="http://schemas.microsoft.com/office/drawing/2010/main">
                <a:solidFill>
                  <a:srgbClr val="FFFFFF"/>
                </a:solidFill>
              </a14:hiddenFill>
            </a:ext>
          </a:extLst>
        </p:spPr>
      </p:pic>
      <p:sp>
        <p:nvSpPr>
          <p:cNvPr id="4" name="Slayt Numarası Yer Tutucusu 3"/>
          <p:cNvSpPr>
            <a:spLocks noGrp="1"/>
          </p:cNvSpPr>
          <p:nvPr>
            <p:ph type="sldNum" sz="quarter" idx="12"/>
          </p:nvPr>
        </p:nvSpPr>
        <p:spPr/>
        <p:txBody>
          <a:bodyPr/>
          <a:lstStyle/>
          <a:p>
            <a:fld id="{5E4DF653-7172-3143-90C0-7F385A2564DE}" type="slidenum">
              <a:rPr lang="tr-TR" smtClean="0"/>
              <a:pPr/>
              <a:t>6</a:t>
            </a:fld>
            <a:endParaRPr lang="tr-TR" dirty="0"/>
          </a:p>
        </p:txBody>
      </p:sp>
      <p:sp>
        <p:nvSpPr>
          <p:cNvPr id="9" name="Unvan 1">
            <a:extLst>
              <a:ext uri="{FF2B5EF4-FFF2-40B4-BE49-F238E27FC236}">
                <a16:creationId xmlns:a16="http://schemas.microsoft.com/office/drawing/2014/main" xmlns="" id="{79BD2573-5334-E64F-B11A-18C13DD43EBC}"/>
              </a:ext>
            </a:extLst>
          </p:cNvPr>
          <p:cNvSpPr txBox="1">
            <a:spLocks/>
          </p:cNvSpPr>
          <p:nvPr/>
        </p:nvSpPr>
        <p:spPr>
          <a:xfrm>
            <a:off x="2165229" y="405544"/>
            <a:ext cx="9800259" cy="5505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5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NÜFUS MÜDÜRLÜKLERİ</a:t>
            </a:r>
          </a:p>
          <a:p>
            <a:pPr>
              <a:defRPr/>
            </a:pPr>
            <a:endParaRPr lang="tr-TR" sz="25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defRPr/>
            </a:pPr>
            <a:endParaRPr lang="tr-TR" sz="25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3" name="Unvan 1">
            <a:extLst>
              <a:ext uri="{FF2B5EF4-FFF2-40B4-BE49-F238E27FC236}">
                <a16:creationId xmlns:a16="http://schemas.microsoft.com/office/drawing/2014/main" xmlns="" id="{4AFCCB47-D84B-44E7-8CDC-E1E89CFF985D}"/>
              </a:ext>
            </a:extLst>
          </p:cNvPr>
          <p:cNvSpPr txBox="1">
            <a:spLocks/>
          </p:cNvSpPr>
          <p:nvPr/>
        </p:nvSpPr>
        <p:spPr>
          <a:xfrm>
            <a:off x="3397116" y="137987"/>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15" name="Unvan 1">
            <a:extLst>
              <a:ext uri="{FF2B5EF4-FFF2-40B4-BE49-F238E27FC236}">
                <a16:creationId xmlns:a16="http://schemas.microsoft.com/office/drawing/2014/main" xmlns="" id="{672057DF-56C9-4A92-A1FA-3E7E6027F9F2}"/>
              </a:ext>
            </a:extLst>
          </p:cNvPr>
          <p:cNvSpPr txBox="1">
            <a:spLocks/>
          </p:cNvSpPr>
          <p:nvPr/>
        </p:nvSpPr>
        <p:spPr>
          <a:xfrm>
            <a:off x="3397116" y="137987"/>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16" name="Unvan 1">
            <a:extLst>
              <a:ext uri="{FF2B5EF4-FFF2-40B4-BE49-F238E27FC236}">
                <a16:creationId xmlns:a16="http://schemas.microsoft.com/office/drawing/2014/main" xmlns="" id="{0E643A76-C4BE-4D1A-80EA-B8BF00C7C249}"/>
              </a:ext>
            </a:extLst>
          </p:cNvPr>
          <p:cNvSpPr txBox="1">
            <a:spLocks/>
          </p:cNvSpPr>
          <p:nvPr/>
        </p:nvSpPr>
        <p:spPr>
          <a:xfrm>
            <a:off x="7998867" y="184855"/>
            <a:ext cx="3838775" cy="683899"/>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endParaRPr lang="tr-TR" sz="6400" dirty="0">
              <a:latin typeface="Calibri" panose="020F0502020204030204" pitchFamily="34" charset="0"/>
              <a:cs typeface="Calibri" panose="020F0502020204030204" pitchFamily="34" charset="0"/>
            </a:endParaRPr>
          </a:p>
        </p:txBody>
      </p:sp>
      <p:sp>
        <p:nvSpPr>
          <p:cNvPr id="14" name="Metin kutusu 13">
            <a:extLst>
              <a:ext uri="{FF2B5EF4-FFF2-40B4-BE49-F238E27FC236}">
                <a16:creationId xmlns:a16="http://schemas.microsoft.com/office/drawing/2014/main" xmlns="" id="{21DA2FF5-8B82-4464-8A73-4A54B824926B}"/>
              </a:ext>
            </a:extLst>
          </p:cNvPr>
          <p:cNvSpPr txBox="1"/>
          <p:nvPr/>
        </p:nvSpPr>
        <p:spPr>
          <a:xfrm>
            <a:off x="1299972" y="4043436"/>
            <a:ext cx="9592056" cy="1077218"/>
          </a:xfrm>
          <a:prstGeom prst="rect">
            <a:avLst/>
          </a:prstGeom>
          <a:noFill/>
        </p:spPr>
        <p:txBody>
          <a:bodyPr wrap="square" rtlCol="0">
            <a:spAutoFit/>
          </a:bodyPr>
          <a:lstStyle/>
          <a:p>
            <a:pPr>
              <a:spcBef>
                <a:spcPts val="600"/>
              </a:spcBef>
              <a:spcAft>
                <a:spcPts val="600"/>
              </a:spcAft>
            </a:pPr>
            <a:r>
              <a:rPr lang="tr-TR" sz="3200" dirty="0">
                <a:solidFill>
                  <a:schemeClr val="bg1"/>
                </a:solidFill>
                <a:latin typeface="Calibri" panose="020F0502020204030204" pitchFamily="34" charset="0"/>
                <a:cs typeface="Calibri" panose="020F0502020204030204" pitchFamily="34" charset="0"/>
              </a:rPr>
              <a:t>15 Eylül 2024 tarihinde, 07.00-10.00 saatlerinde; açık olacaktır.</a:t>
            </a:r>
          </a:p>
        </p:txBody>
      </p:sp>
    </p:spTree>
    <p:extLst>
      <p:ext uri="{BB962C8B-B14F-4D97-AF65-F5344CB8AC3E}">
        <p14:creationId xmlns:p14="http://schemas.microsoft.com/office/powerpoint/2010/main" val="515784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a:extLst>
              <a:ext uri="{FF2B5EF4-FFF2-40B4-BE49-F238E27FC236}">
                <a16:creationId xmlns:a16="http://schemas.microsoft.com/office/drawing/2014/main" xmlns="" id="{79BD2573-5334-E64F-B11A-18C13DD43EBC}"/>
              </a:ext>
            </a:extLst>
          </p:cNvPr>
          <p:cNvSpPr txBox="1">
            <a:spLocks/>
          </p:cNvSpPr>
          <p:nvPr/>
        </p:nvSpPr>
        <p:spPr>
          <a:xfrm>
            <a:off x="0" y="2662584"/>
            <a:ext cx="12192000" cy="111388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GÖREVLİ EĞİTİMİ</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7</a:t>
            </a:fld>
            <a:endParaRPr lang="tr-TR" dirty="0"/>
          </a:p>
        </p:txBody>
      </p:sp>
    </p:spTree>
    <p:extLst>
      <p:ext uri="{BB962C8B-B14F-4D97-AF65-F5344CB8AC3E}">
        <p14:creationId xmlns:p14="http://schemas.microsoft.com/office/powerpoint/2010/main" val="1368367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Unvan 1">
            <a:extLst>
              <a:ext uri="{FF2B5EF4-FFF2-40B4-BE49-F238E27FC236}">
                <a16:creationId xmlns:a16="http://schemas.microsoft.com/office/drawing/2014/main" xmlns="" id="{855A6CE8-49DF-4728-B5E6-67E869EC0729}"/>
              </a:ext>
            </a:extLst>
          </p:cNvPr>
          <p:cNvSpPr txBox="1">
            <a:spLocks/>
          </p:cNvSpPr>
          <p:nvPr/>
        </p:nvSpPr>
        <p:spPr>
          <a:xfrm>
            <a:off x="7998867" y="184856"/>
            <a:ext cx="3940744" cy="650032"/>
          </a:xfrm>
          <a:prstGeom prst="rect">
            <a:avLst/>
          </a:prstGeom>
        </p:spPr>
        <p:txBody>
          <a:bodyP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6400" dirty="0">
                <a:latin typeface="Calibri" panose="020F0502020204030204" pitchFamily="34" charset="0"/>
                <a:cs typeface="Calibri" panose="020F0502020204030204" pitchFamily="34" charset="0"/>
              </a:rPr>
              <a:t>	    </a:t>
            </a:r>
            <a:r>
              <a:rPr lang="tr-TR" sz="3800" dirty="0">
                <a:latin typeface="Calibri" panose="020F0502020204030204" pitchFamily="34" charset="0"/>
                <a:cs typeface="Calibri" panose="020F0502020204030204" pitchFamily="34" charset="0"/>
              </a:rPr>
              <a:t>NÜFUS MÜDÜRLÜKLERİ</a:t>
            </a:r>
          </a:p>
          <a:p>
            <a:pPr algn="r">
              <a:defRPr/>
            </a:pPr>
            <a:r>
              <a:rPr lang="tr-TR" sz="3800" dirty="0">
                <a:latin typeface="Calibri" panose="020F0502020204030204" pitchFamily="34" charset="0"/>
                <a:cs typeface="Calibri" panose="020F0502020204030204" pitchFamily="34" charset="0"/>
              </a:rPr>
              <a:t>2022-YDS/1</a:t>
            </a:r>
            <a:endParaRPr lang="tr-TR" sz="5500" dirty="0">
              <a:latin typeface="Calibri" panose="020F0502020204030204" pitchFamily="34" charset="0"/>
              <a:cs typeface="Calibri" panose="020F0502020204030204" pitchFamily="34" charset="0"/>
            </a:endParaRPr>
          </a:p>
          <a:p>
            <a:pPr algn="r">
              <a:defRPr/>
            </a:pPr>
            <a:endParaRPr lang="tr-TR" sz="2800" dirty="0">
              <a:latin typeface="Calibri" panose="020F0502020204030204" pitchFamily="34" charset="0"/>
              <a:cs typeface="Calibri" panose="020F0502020204030204" pitchFamily="34" charset="0"/>
            </a:endParaRPr>
          </a:p>
        </p:txBody>
      </p:sp>
      <p:sp>
        <p:nvSpPr>
          <p:cNvPr id="17" name="Unvan 1">
            <a:extLst>
              <a:ext uri="{FF2B5EF4-FFF2-40B4-BE49-F238E27FC236}">
                <a16:creationId xmlns:a16="http://schemas.microsoft.com/office/drawing/2014/main" xmlns="" id="{4A34D0EE-3297-46DB-A1B7-D8CCA59F8C80}"/>
              </a:ext>
            </a:extLst>
          </p:cNvPr>
          <p:cNvSpPr txBox="1">
            <a:spLocks/>
          </p:cNvSpPr>
          <p:nvPr/>
        </p:nvSpPr>
        <p:spPr>
          <a:xfrm>
            <a:off x="3549516" y="290387"/>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24" name="Unvan 1">
            <a:extLst>
              <a:ext uri="{FF2B5EF4-FFF2-40B4-BE49-F238E27FC236}">
                <a16:creationId xmlns:a16="http://schemas.microsoft.com/office/drawing/2014/main" xmlns="" id="{60185ED8-DD14-42C3-8BBF-172BA9872C91}"/>
              </a:ext>
            </a:extLst>
          </p:cNvPr>
          <p:cNvSpPr txBox="1">
            <a:spLocks/>
          </p:cNvSpPr>
          <p:nvPr/>
        </p:nvSpPr>
        <p:spPr>
          <a:xfrm>
            <a:off x="2196597" y="387399"/>
            <a:ext cx="9463813"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 GÖREVLİ ARAÇLARI</a:t>
            </a:r>
          </a:p>
        </p:txBody>
      </p:sp>
      <p:sp>
        <p:nvSpPr>
          <p:cNvPr id="18" name="Dikdörtgen 17">
            <a:extLst>
              <a:ext uri="{FF2B5EF4-FFF2-40B4-BE49-F238E27FC236}">
                <a16:creationId xmlns:a16="http://schemas.microsoft.com/office/drawing/2014/main" xmlns="" id="{18E1B2ED-1BF1-4DC2-9BD8-238ED1B414D3}"/>
              </a:ext>
            </a:extLst>
          </p:cNvPr>
          <p:cNvSpPr/>
          <p:nvPr/>
        </p:nvSpPr>
        <p:spPr>
          <a:xfrm>
            <a:off x="2696736" y="1703003"/>
            <a:ext cx="8463533" cy="2105385"/>
          </a:xfrm>
          <a:prstGeom prst="rect">
            <a:avLst/>
          </a:prstGeom>
        </p:spPr>
        <p:txBody>
          <a:bodyPr wrap="square">
            <a:spAutoFit/>
          </a:bodyPr>
          <a:lstStyle/>
          <a:p>
            <a:pPr lvl="0" algn="just">
              <a:lnSpc>
                <a:spcPts val="4000"/>
              </a:lnSpc>
              <a:spcBef>
                <a:spcPts val="600"/>
              </a:spcBef>
              <a:spcAft>
                <a:spcPts val="600"/>
              </a:spcAft>
            </a:pPr>
            <a:r>
              <a:rPr lang="tr-TR" sz="3200" dirty="0">
                <a:solidFill>
                  <a:schemeClr val="bg1"/>
                </a:solidFill>
              </a:rPr>
              <a:t>Sınav sürecinde sınav görevlileri ve engelli adaylar, </a:t>
            </a:r>
            <a:r>
              <a:rPr lang="tr-TR" sz="3200" b="1" dirty="0">
                <a:solidFill>
                  <a:schemeClr val="bg1"/>
                </a:solidFill>
              </a:rPr>
              <a:t>sınav binasının </a:t>
            </a:r>
            <a:r>
              <a:rPr lang="tr-TR" sz="3200" b="1">
                <a:solidFill>
                  <a:schemeClr val="bg1"/>
                </a:solidFill>
              </a:rPr>
              <a:t>otoparkı/bahçesi </a:t>
            </a:r>
            <a:r>
              <a:rPr lang="tr-TR" sz="3200" b="1" dirty="0">
                <a:solidFill>
                  <a:schemeClr val="bg1"/>
                </a:solidFill>
              </a:rPr>
              <a:t>uygun olması halinde araçlarını otoparka park edebileceklerdir.</a:t>
            </a:r>
          </a:p>
        </p:txBody>
      </p:sp>
      <p:pic>
        <p:nvPicPr>
          <p:cNvPr id="5" name="Resim 4">
            <a:extLst>
              <a:ext uri="{FF2B5EF4-FFF2-40B4-BE49-F238E27FC236}">
                <a16:creationId xmlns:a16="http://schemas.microsoft.com/office/drawing/2014/main" xmlns="" id="{488E4CD8-15EE-4448-9CCE-3B496E22771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00062" y="3712463"/>
            <a:ext cx="2758137" cy="2758137"/>
          </a:xfrm>
          <a:prstGeom prst="rect">
            <a:avLst/>
          </a:prstGeom>
        </p:spPr>
      </p:pic>
    </p:spTree>
    <p:extLst>
      <p:ext uri="{BB962C8B-B14F-4D97-AF65-F5344CB8AC3E}">
        <p14:creationId xmlns:p14="http://schemas.microsoft.com/office/powerpoint/2010/main" val="86533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xmlns="" id="{AF9C8009-579F-40E0-BCBD-83D087415EC2}"/>
              </a:ext>
            </a:extLst>
          </p:cNvPr>
          <p:cNvPicPr>
            <a:picLocks noChangeAspect="1"/>
          </p:cNvPicPr>
          <p:nvPr/>
        </p:nvPicPr>
        <p:blipFill>
          <a:blip r:embed="rId2"/>
          <a:stretch>
            <a:fillRect/>
          </a:stretch>
        </p:blipFill>
        <p:spPr>
          <a:xfrm>
            <a:off x="643604" y="1784774"/>
            <a:ext cx="3948180" cy="3288452"/>
          </a:xfrm>
          <a:prstGeom prst="rect">
            <a:avLst/>
          </a:prstGeom>
        </p:spPr>
      </p:pic>
      <p:sp>
        <p:nvSpPr>
          <p:cNvPr id="15" name="Unvan 1">
            <a:extLst>
              <a:ext uri="{FF2B5EF4-FFF2-40B4-BE49-F238E27FC236}">
                <a16:creationId xmlns:a16="http://schemas.microsoft.com/office/drawing/2014/main" xmlns="" id="{855A6CE8-49DF-4728-B5E6-67E869EC0729}"/>
              </a:ext>
            </a:extLst>
          </p:cNvPr>
          <p:cNvSpPr txBox="1">
            <a:spLocks/>
          </p:cNvSpPr>
          <p:nvPr/>
        </p:nvSpPr>
        <p:spPr>
          <a:xfrm>
            <a:off x="7998867" y="184856"/>
            <a:ext cx="3940744" cy="650032"/>
          </a:xfrm>
          <a:prstGeom prst="rect">
            <a:avLst/>
          </a:prstGeom>
        </p:spPr>
        <p:txBody>
          <a:bodyP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6400" dirty="0">
                <a:latin typeface="Calibri" panose="020F0502020204030204" pitchFamily="34" charset="0"/>
                <a:cs typeface="Calibri" panose="020F0502020204030204" pitchFamily="34" charset="0"/>
              </a:rPr>
              <a:t>	    </a:t>
            </a:r>
            <a:r>
              <a:rPr lang="tr-TR" sz="3800" dirty="0">
                <a:latin typeface="Calibri" panose="020F0502020204030204" pitchFamily="34" charset="0"/>
                <a:cs typeface="Calibri" panose="020F0502020204030204" pitchFamily="34" charset="0"/>
              </a:rPr>
              <a:t>NÜFUS MÜDÜRLÜKLERİ</a:t>
            </a:r>
          </a:p>
          <a:p>
            <a:pPr algn="r">
              <a:defRPr/>
            </a:pPr>
            <a:r>
              <a:rPr lang="tr-TR" sz="3800" dirty="0">
                <a:latin typeface="Calibri" panose="020F0502020204030204" pitchFamily="34" charset="0"/>
                <a:cs typeface="Calibri" panose="020F0502020204030204" pitchFamily="34" charset="0"/>
              </a:rPr>
              <a:t>2022-YDS/1</a:t>
            </a:r>
            <a:endParaRPr lang="tr-TR" sz="5500" dirty="0">
              <a:latin typeface="Calibri" panose="020F0502020204030204" pitchFamily="34" charset="0"/>
              <a:cs typeface="Calibri" panose="020F0502020204030204" pitchFamily="34" charset="0"/>
            </a:endParaRPr>
          </a:p>
          <a:p>
            <a:pPr algn="r">
              <a:defRPr/>
            </a:pPr>
            <a:endParaRPr lang="tr-TR" sz="2800" dirty="0">
              <a:latin typeface="Calibri" panose="020F0502020204030204" pitchFamily="34" charset="0"/>
              <a:cs typeface="Calibri" panose="020F0502020204030204" pitchFamily="34" charset="0"/>
            </a:endParaRPr>
          </a:p>
        </p:txBody>
      </p:sp>
      <p:sp>
        <p:nvSpPr>
          <p:cNvPr id="17" name="Unvan 1">
            <a:extLst>
              <a:ext uri="{FF2B5EF4-FFF2-40B4-BE49-F238E27FC236}">
                <a16:creationId xmlns:a16="http://schemas.microsoft.com/office/drawing/2014/main" xmlns="" id="{4A34D0EE-3297-46DB-A1B7-D8CCA59F8C80}"/>
              </a:ext>
            </a:extLst>
          </p:cNvPr>
          <p:cNvSpPr txBox="1">
            <a:spLocks/>
          </p:cNvSpPr>
          <p:nvPr/>
        </p:nvSpPr>
        <p:spPr>
          <a:xfrm>
            <a:off x="2156604" y="290387"/>
            <a:ext cx="9629500"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24" name="Unvan 1">
            <a:extLst>
              <a:ext uri="{FF2B5EF4-FFF2-40B4-BE49-F238E27FC236}">
                <a16:creationId xmlns:a16="http://schemas.microsoft.com/office/drawing/2014/main" xmlns="" id="{60185ED8-DD14-42C3-8BBF-172BA9872C91}"/>
              </a:ext>
            </a:extLst>
          </p:cNvPr>
          <p:cNvSpPr txBox="1">
            <a:spLocks/>
          </p:cNvSpPr>
          <p:nvPr/>
        </p:nvSpPr>
        <p:spPr>
          <a:xfrm>
            <a:off x="2165230" y="38051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ANİMASYON EĞİTİM VİDEOLARI</a:t>
            </a:r>
          </a:p>
        </p:txBody>
      </p:sp>
      <p:sp>
        <p:nvSpPr>
          <p:cNvPr id="18" name="Dikdörtgen 17">
            <a:extLst>
              <a:ext uri="{FF2B5EF4-FFF2-40B4-BE49-F238E27FC236}">
                <a16:creationId xmlns:a16="http://schemas.microsoft.com/office/drawing/2014/main" xmlns="" id="{18E1B2ED-1BF1-4DC2-9BD8-238ED1B414D3}"/>
              </a:ext>
            </a:extLst>
          </p:cNvPr>
          <p:cNvSpPr/>
          <p:nvPr/>
        </p:nvSpPr>
        <p:spPr>
          <a:xfrm>
            <a:off x="5191798" y="1333426"/>
            <a:ext cx="6339802" cy="2095574"/>
          </a:xfrm>
          <a:prstGeom prst="rect">
            <a:avLst/>
          </a:prstGeom>
        </p:spPr>
        <p:txBody>
          <a:bodyPr wrap="square">
            <a:spAutoFit/>
          </a:bodyPr>
          <a:lstStyle/>
          <a:p>
            <a:pPr lvl="0">
              <a:lnSpc>
                <a:spcPts val="4000"/>
              </a:lnSpc>
              <a:spcBef>
                <a:spcPts val="600"/>
              </a:spcBef>
              <a:spcAft>
                <a:spcPts val="600"/>
              </a:spcAft>
            </a:pPr>
            <a:r>
              <a:rPr lang="tr-TR" sz="2800" dirty="0">
                <a:solidFill>
                  <a:srgbClr val="00B0F0"/>
                </a:solidFill>
              </a:rPr>
              <a:t>gis.osym.gov.tr  </a:t>
            </a:r>
            <a:r>
              <a:rPr lang="tr-TR" sz="2800" dirty="0">
                <a:solidFill>
                  <a:schemeClr val="bg1"/>
                </a:solidFill>
              </a:rPr>
              <a:t>veya </a:t>
            </a:r>
            <a:r>
              <a:rPr lang="tr-TR" sz="2800" dirty="0">
                <a:solidFill>
                  <a:srgbClr val="00B0F0"/>
                </a:solidFill>
              </a:rPr>
              <a:t>Mobil </a:t>
            </a:r>
            <a:r>
              <a:rPr lang="tr-TR" sz="2800" dirty="0" err="1">
                <a:solidFill>
                  <a:srgbClr val="00B0F0"/>
                </a:solidFill>
              </a:rPr>
              <a:t>GİS’te</a:t>
            </a:r>
            <a:r>
              <a:rPr lang="tr-TR" sz="2800" dirty="0">
                <a:solidFill>
                  <a:srgbClr val="00B0F0"/>
                </a:solidFill>
              </a:rPr>
              <a:t> </a:t>
            </a:r>
            <a:r>
              <a:rPr lang="tr-TR" sz="2800" dirty="0">
                <a:solidFill>
                  <a:schemeClr val="bg1"/>
                </a:solidFill>
              </a:rPr>
              <a:t>yayınlanmış animasyon eğitim videolarını sınav öncesinde mutlaka izleyiniz.</a:t>
            </a:r>
          </a:p>
        </p:txBody>
      </p:sp>
      <p:pic>
        <p:nvPicPr>
          <p:cNvPr id="4" name="Resim 3">
            <a:extLst>
              <a:ext uri="{FF2B5EF4-FFF2-40B4-BE49-F238E27FC236}">
                <a16:creationId xmlns:a16="http://schemas.microsoft.com/office/drawing/2014/main" xmlns="" id="{3F19F57D-CB85-496F-A6BD-A132D1E07874}"/>
              </a:ext>
            </a:extLst>
          </p:cNvPr>
          <p:cNvPicPr>
            <a:picLocks noChangeAspect="1"/>
          </p:cNvPicPr>
          <p:nvPr/>
        </p:nvPicPr>
        <p:blipFill>
          <a:blip r:embed="rId3"/>
          <a:stretch>
            <a:fillRect/>
          </a:stretch>
        </p:blipFill>
        <p:spPr>
          <a:xfrm>
            <a:off x="1722329" y="3340682"/>
            <a:ext cx="2869455" cy="1732544"/>
          </a:xfrm>
          <a:prstGeom prst="rect">
            <a:avLst/>
          </a:prstGeom>
        </p:spPr>
      </p:pic>
    </p:spTree>
    <p:extLst>
      <p:ext uri="{BB962C8B-B14F-4D97-AF65-F5344CB8AC3E}">
        <p14:creationId xmlns:p14="http://schemas.microsoft.com/office/powerpoint/2010/main" val="2123548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pic>
        <p:nvPicPr>
          <p:cNvPr id="10" name="Resim 9"/>
          <p:cNvPicPr>
            <a:picLocks noChangeAspect="1"/>
          </p:cNvPicPr>
          <p:nvPr/>
        </p:nvPicPr>
        <p:blipFill>
          <a:blip r:embed="rId2"/>
          <a:stretch>
            <a:fillRect/>
          </a:stretch>
        </p:blipFill>
        <p:spPr>
          <a:xfrm>
            <a:off x="7156549" y="2503661"/>
            <a:ext cx="2124495" cy="41504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Resim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943" y="4773849"/>
            <a:ext cx="2619375" cy="1743075"/>
          </a:xfrm>
          <a:prstGeom prst="rect">
            <a:avLst/>
          </a:prstGeom>
        </p:spPr>
      </p:pic>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2184756" y="402868"/>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MOBİL UYGULAMA</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10</a:t>
            </a:fld>
            <a:endParaRPr lang="tr-TR" dirty="0"/>
          </a:p>
        </p:txBody>
      </p:sp>
      <p:pic>
        <p:nvPicPr>
          <p:cNvPr id="14" name="Resim 13">
            <a:extLst>
              <a:ext uri="{FF2B5EF4-FFF2-40B4-BE49-F238E27FC236}">
                <a16:creationId xmlns:a16="http://schemas.microsoft.com/office/drawing/2014/main" xmlns="" id="{EB38642A-9D48-4458-9F31-1F1D88BDE44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913751" y="2451745"/>
            <a:ext cx="2064801" cy="41504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Metin kutusu 14">
            <a:extLst>
              <a:ext uri="{FF2B5EF4-FFF2-40B4-BE49-F238E27FC236}">
                <a16:creationId xmlns:a16="http://schemas.microsoft.com/office/drawing/2014/main" xmlns="" id="{7FFD3061-3905-4EDC-920B-87CD92986D29}"/>
              </a:ext>
            </a:extLst>
          </p:cNvPr>
          <p:cNvSpPr txBox="1"/>
          <p:nvPr/>
        </p:nvSpPr>
        <p:spPr>
          <a:xfrm>
            <a:off x="883616" y="1374527"/>
            <a:ext cx="11786558" cy="1077218"/>
          </a:xfrm>
          <a:prstGeom prst="rect">
            <a:avLst/>
          </a:prstGeom>
          <a:noFill/>
        </p:spPr>
        <p:txBody>
          <a:bodyPr wrap="square" rtlCol="0">
            <a:spAutoFit/>
          </a:bodyPr>
          <a:lstStyle/>
          <a:p>
            <a:pPr>
              <a:spcBef>
                <a:spcPts val="600"/>
              </a:spcBef>
              <a:spcAft>
                <a:spcPts val="600"/>
              </a:spcAft>
            </a:pPr>
            <a:r>
              <a:rPr lang="tr-TR" sz="3200" dirty="0">
                <a:solidFill>
                  <a:schemeClr val="bg1"/>
                </a:solidFill>
                <a:latin typeface="Calibri" panose="020F0502020204030204" pitchFamily="34" charset="0"/>
                <a:cs typeface="Calibri" panose="020F0502020204030204" pitchFamily="34" charset="0"/>
              </a:rPr>
              <a:t>Görevli İşlemleri ve  Aday İşlemleri uygulamalarını mobil cihazınıza yükleyerek işlem yapabilirsiniz. </a:t>
            </a:r>
          </a:p>
        </p:txBody>
      </p:sp>
    </p:spTree>
    <p:extLst>
      <p:ext uri="{BB962C8B-B14F-4D97-AF65-F5344CB8AC3E}">
        <p14:creationId xmlns:p14="http://schemas.microsoft.com/office/powerpoint/2010/main" val="138939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3357950" y="238927"/>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endParaRPr lang="tr-TR" sz="2800" dirty="0">
              <a:latin typeface="Calibri" panose="020F0502020204030204" pitchFamily="34" charset="0"/>
              <a:cs typeface="Calibri" panose="020F0502020204030204" pitchFamily="34" charset="0"/>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11</a:t>
            </a:fld>
            <a:endParaRPr lang="tr-TR" dirty="0"/>
          </a:p>
        </p:txBody>
      </p:sp>
      <p:pic>
        <p:nvPicPr>
          <p:cNvPr id="8" name="Resim 7">
            <a:extLst>
              <a:ext uri="{FF2B5EF4-FFF2-40B4-BE49-F238E27FC236}">
                <a16:creationId xmlns:a16="http://schemas.microsoft.com/office/drawing/2014/main" xmlns="" id="{72E5A192-7330-4ABB-9A37-8B9169B8041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78158" y="1582861"/>
            <a:ext cx="1607947" cy="2848115"/>
          </a:xfrm>
          <a:prstGeom prst="rect">
            <a:avLst/>
          </a:prstGeom>
        </p:spPr>
      </p:pic>
      <p:sp>
        <p:nvSpPr>
          <p:cNvPr id="11" name="Unvan 1">
            <a:extLst>
              <a:ext uri="{FF2B5EF4-FFF2-40B4-BE49-F238E27FC236}">
                <a16:creationId xmlns:a16="http://schemas.microsoft.com/office/drawing/2014/main" xmlns="" id="{05BB5F29-8408-47A0-A017-3E8D242D7A4C}"/>
              </a:ext>
            </a:extLst>
          </p:cNvPr>
          <p:cNvSpPr txBox="1">
            <a:spLocks/>
          </p:cNvSpPr>
          <p:nvPr/>
        </p:nvSpPr>
        <p:spPr>
          <a:xfrm>
            <a:off x="2165230" y="391883"/>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GÖREVLİ</a:t>
            </a:r>
            <a:r>
              <a:rPr lang="tr-TR" sz="2800" dirty="0">
                <a:latin typeface="Calibri" panose="020F0502020204030204" pitchFamily="34" charset="0"/>
                <a:cs typeface="Calibri" panose="020F0502020204030204" pitchFamily="34" charset="0"/>
              </a:rPr>
              <a:t> </a:t>
            </a: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DEĞİŞİKLİK İŞLEMLERİ SÜRECİ</a:t>
            </a:r>
          </a:p>
        </p:txBody>
      </p:sp>
      <p:pic>
        <p:nvPicPr>
          <p:cNvPr id="3" name="Resim 2">
            <a:extLst>
              <a:ext uri="{FF2B5EF4-FFF2-40B4-BE49-F238E27FC236}">
                <a16:creationId xmlns:a16="http://schemas.microsoft.com/office/drawing/2014/main" xmlns="" id="{EB0A8513-25D1-463C-BF76-B85B32C4351B}"/>
              </a:ext>
            </a:extLst>
          </p:cNvPr>
          <p:cNvPicPr>
            <a:picLocks noChangeAspect="1"/>
          </p:cNvPicPr>
          <p:nvPr/>
        </p:nvPicPr>
        <p:blipFill>
          <a:blip r:embed="rId3"/>
          <a:stretch>
            <a:fillRect/>
          </a:stretch>
        </p:blipFill>
        <p:spPr>
          <a:xfrm>
            <a:off x="7181003" y="1582861"/>
            <a:ext cx="4497415" cy="2833504"/>
          </a:xfrm>
          <a:prstGeom prst="rect">
            <a:avLst/>
          </a:prstGeom>
        </p:spPr>
      </p:pic>
      <p:sp>
        <p:nvSpPr>
          <p:cNvPr id="7" name="Dikdörtgen 6">
            <a:extLst>
              <a:ext uri="{FF2B5EF4-FFF2-40B4-BE49-F238E27FC236}">
                <a16:creationId xmlns:a16="http://schemas.microsoft.com/office/drawing/2014/main" xmlns="" id="{1EE23449-ACFE-4D3F-AF06-B0BB95DAE99F}"/>
              </a:ext>
            </a:extLst>
          </p:cNvPr>
          <p:cNvSpPr/>
          <p:nvPr/>
        </p:nvSpPr>
        <p:spPr>
          <a:xfrm>
            <a:off x="978158" y="4929690"/>
            <a:ext cx="10637646" cy="830997"/>
          </a:xfrm>
          <a:prstGeom prst="rect">
            <a:avLst/>
          </a:prstGeom>
        </p:spPr>
        <p:txBody>
          <a:bodyPr wrap="square">
            <a:spAutoFit/>
          </a:bodyPr>
          <a:lstStyle/>
          <a:p>
            <a:pPr algn="ctr">
              <a:spcBef>
                <a:spcPts val="600"/>
              </a:spcBef>
              <a:spcAft>
                <a:spcPts val="600"/>
              </a:spcAft>
            </a:pPr>
            <a:r>
              <a:rPr lang="tr-TR" sz="2400" dirty="0">
                <a:solidFill>
                  <a:schemeClr val="bg1"/>
                </a:solidFill>
                <a:latin typeface="Calibri" panose="020F0502020204030204" pitchFamily="34" charset="0"/>
                <a:cs typeface="Calibri" panose="020F0502020204030204" pitchFamily="34" charset="0"/>
              </a:rPr>
              <a:t>Görevli değişiklik işlemleri, Sınav Koordinatörlükleri tarafından ilk iş günü saat 12.00’ye kadar kontrol edilerek tamamlanacaktır.</a:t>
            </a:r>
          </a:p>
        </p:txBody>
      </p:sp>
      <p:pic>
        <p:nvPicPr>
          <p:cNvPr id="2" name="Resim 1">
            <a:extLst>
              <a:ext uri="{FF2B5EF4-FFF2-40B4-BE49-F238E27FC236}">
                <a16:creationId xmlns:a16="http://schemas.microsoft.com/office/drawing/2014/main" xmlns="" id="{44293B1D-5C25-42AF-BB3B-52B361CAE22D}"/>
              </a:ext>
            </a:extLst>
          </p:cNvPr>
          <p:cNvPicPr>
            <a:picLocks noChangeAspect="1"/>
          </p:cNvPicPr>
          <p:nvPr/>
        </p:nvPicPr>
        <p:blipFill>
          <a:blip r:embed="rId4"/>
          <a:stretch>
            <a:fillRect/>
          </a:stretch>
        </p:blipFill>
        <p:spPr>
          <a:xfrm>
            <a:off x="2762289" y="1500453"/>
            <a:ext cx="4145075" cy="3012930"/>
          </a:xfrm>
          <a:prstGeom prst="rect">
            <a:avLst/>
          </a:prstGeom>
        </p:spPr>
      </p:pic>
    </p:spTree>
    <p:extLst>
      <p:ext uri="{BB962C8B-B14F-4D97-AF65-F5344CB8AC3E}">
        <p14:creationId xmlns:p14="http://schemas.microsoft.com/office/powerpoint/2010/main" val="927993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3357950" y="238927"/>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800" dirty="0">
                <a:latin typeface="Calibri" panose="020F0502020204030204" pitchFamily="34" charset="0"/>
                <a:cs typeface="Calibri" panose="020F0502020204030204" pitchFamily="34" charset="0"/>
              </a:rPr>
              <a:t>ÖSYM MOBİL UYGULAMA YENİLİKLERİ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12</a:t>
            </a:fld>
            <a:endParaRPr lang="tr-TR" dirty="0"/>
          </a:p>
        </p:txBody>
      </p:sp>
      <p:pic>
        <p:nvPicPr>
          <p:cNvPr id="8" name="Resim 7">
            <a:extLst>
              <a:ext uri="{FF2B5EF4-FFF2-40B4-BE49-F238E27FC236}">
                <a16:creationId xmlns:a16="http://schemas.microsoft.com/office/drawing/2014/main" xmlns="" id="{72E5A192-7330-4ABB-9A37-8B9169B8041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965983" y="835090"/>
            <a:ext cx="2928863" cy="5187820"/>
          </a:xfrm>
          <a:prstGeom prst="rect">
            <a:avLst/>
          </a:prstGeom>
        </p:spPr>
      </p:pic>
      <p:pic>
        <p:nvPicPr>
          <p:cNvPr id="4" name="Resim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145457" y="4786335"/>
            <a:ext cx="4644089" cy="879399"/>
          </a:xfrm>
          <a:prstGeom prst="rect">
            <a:avLst/>
          </a:prstGeom>
        </p:spPr>
      </p:pic>
      <p:sp>
        <p:nvSpPr>
          <p:cNvPr id="11" name="Unvan 1">
            <a:extLst>
              <a:ext uri="{FF2B5EF4-FFF2-40B4-BE49-F238E27FC236}">
                <a16:creationId xmlns:a16="http://schemas.microsoft.com/office/drawing/2014/main" xmlns="" id="{05BB5F29-8408-47A0-A017-3E8D242D7A4C}"/>
              </a:ext>
            </a:extLst>
          </p:cNvPr>
          <p:cNvSpPr txBox="1">
            <a:spLocks/>
          </p:cNvSpPr>
          <p:nvPr/>
        </p:nvSpPr>
        <p:spPr>
          <a:xfrm>
            <a:off x="2182483" y="423065"/>
            <a:ext cx="9412055"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UYGULAMA</a:t>
            </a:r>
          </a:p>
        </p:txBody>
      </p:sp>
      <p:sp>
        <p:nvSpPr>
          <p:cNvPr id="12" name="Metin kutusu 11">
            <a:extLst>
              <a:ext uri="{FF2B5EF4-FFF2-40B4-BE49-F238E27FC236}">
                <a16:creationId xmlns:a16="http://schemas.microsoft.com/office/drawing/2014/main" xmlns="" id="{2C12EB81-D1EF-4388-B3F7-979B1B91D1DE}"/>
              </a:ext>
            </a:extLst>
          </p:cNvPr>
          <p:cNvSpPr txBox="1"/>
          <p:nvPr/>
        </p:nvSpPr>
        <p:spPr>
          <a:xfrm>
            <a:off x="618906" y="1686757"/>
            <a:ext cx="6171443" cy="3046988"/>
          </a:xfrm>
          <a:prstGeom prst="rect">
            <a:avLst/>
          </a:prstGeom>
          <a:noFill/>
        </p:spPr>
        <p:txBody>
          <a:bodyPr wrap="square" rtlCol="0">
            <a:spAutoFit/>
          </a:bodyPr>
          <a:lstStyle/>
          <a:p>
            <a:pPr algn="just">
              <a:spcBef>
                <a:spcPts val="600"/>
              </a:spcBef>
              <a:spcAft>
                <a:spcPts val="600"/>
              </a:spcAft>
            </a:pPr>
            <a:r>
              <a:rPr lang="tr-TR" sz="3200" dirty="0">
                <a:solidFill>
                  <a:schemeClr val="bg1"/>
                </a:solidFill>
                <a:latin typeface="Calibri" panose="020F0502020204030204" pitchFamily="34" charset="0"/>
                <a:cs typeface="Calibri" panose="020F0502020204030204" pitchFamily="34" charset="0"/>
              </a:rPr>
              <a:t>Bina Sınav Sorumlularının aday ve bina bilgilerini görüntüleyip işlem yapabilecekleri Sınav Günü menüsü, sınavdan 3 saat önce </a:t>
            </a:r>
            <a:r>
              <a:rPr lang="tr-TR" sz="3200" dirty="0">
                <a:solidFill>
                  <a:srgbClr val="FF0000"/>
                </a:solidFill>
                <a:latin typeface="Calibri" panose="020F0502020204030204" pitchFamily="34" charset="0"/>
                <a:cs typeface="Calibri" panose="020F0502020204030204" pitchFamily="34" charset="0"/>
              </a:rPr>
              <a:t>MOBİL GİS </a:t>
            </a:r>
            <a:r>
              <a:rPr lang="tr-TR" sz="3200" dirty="0">
                <a:solidFill>
                  <a:schemeClr val="bg1"/>
                </a:solidFill>
                <a:latin typeface="Calibri" panose="020F0502020204030204" pitchFamily="34" charset="0"/>
                <a:cs typeface="Calibri" panose="020F0502020204030204" pitchFamily="34" charset="0"/>
              </a:rPr>
              <a:t>ve </a:t>
            </a:r>
            <a:r>
              <a:rPr lang="tr-TR" sz="3200" dirty="0">
                <a:solidFill>
                  <a:srgbClr val="FF000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xmlns="" val="tx"/>
                    </a:ext>
                  </a:extLst>
                </a:hlinkClick>
              </a:rPr>
              <a:t>https://gis.osym.gov.tr</a:t>
            </a:r>
            <a:r>
              <a:rPr lang="tr-TR" sz="3200" dirty="0">
                <a:solidFill>
                  <a:srgbClr val="FF0000"/>
                </a:solidFill>
                <a:latin typeface="Calibri" panose="020F0502020204030204" pitchFamily="34" charset="0"/>
                <a:cs typeface="Calibri" panose="020F0502020204030204" pitchFamily="34" charset="0"/>
              </a:rPr>
              <a:t> </a:t>
            </a:r>
            <a:r>
              <a:rPr lang="tr-TR" sz="3200" dirty="0">
                <a:solidFill>
                  <a:schemeClr val="bg1"/>
                </a:solidFill>
                <a:latin typeface="Calibri" panose="020F0502020204030204" pitchFamily="34" charset="0"/>
                <a:cs typeface="Calibri" panose="020F0502020204030204" pitchFamily="34" charset="0"/>
              </a:rPr>
              <a:t>internet adresinde aktif olacaktır.</a:t>
            </a:r>
          </a:p>
        </p:txBody>
      </p:sp>
      <p:pic>
        <p:nvPicPr>
          <p:cNvPr id="15" name="Resim 14">
            <a:extLst>
              <a:ext uri="{FF2B5EF4-FFF2-40B4-BE49-F238E27FC236}">
                <a16:creationId xmlns:a16="http://schemas.microsoft.com/office/drawing/2014/main" xmlns="" id="{6EB7FB90-4D2E-424C-9640-D2CB528FA120}"/>
              </a:ext>
            </a:extLst>
          </p:cNvPr>
          <p:cNvPicPr>
            <a:picLocks noChangeAspect="1"/>
          </p:cNvPicPr>
          <p:nvPr/>
        </p:nvPicPr>
        <p:blipFill>
          <a:blip r:embed="rId5"/>
          <a:stretch>
            <a:fillRect/>
          </a:stretch>
        </p:blipFill>
        <p:spPr>
          <a:xfrm>
            <a:off x="7861973" y="1630117"/>
            <a:ext cx="3684323" cy="2496918"/>
          </a:xfrm>
          <a:prstGeom prst="rect">
            <a:avLst/>
          </a:prstGeom>
        </p:spPr>
      </p:pic>
    </p:spTree>
    <p:extLst>
      <p:ext uri="{BB962C8B-B14F-4D97-AF65-F5344CB8AC3E}">
        <p14:creationId xmlns:p14="http://schemas.microsoft.com/office/powerpoint/2010/main" val="135514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fltVal val="0"/>
                                          </p:val>
                                        </p:tav>
                                        <p:tav tm="100000">
                                          <p:val>
                                            <p:strVal val="#ppt_w"/>
                                          </p:val>
                                        </p:tav>
                                      </p:tavLst>
                                    </p:anim>
                                    <p:anim calcmode="lin" valueType="num">
                                      <p:cBhvr>
                                        <p:cTn id="8" dur="1250" fill="hold"/>
                                        <p:tgtEl>
                                          <p:spTgt spid="4"/>
                                        </p:tgtEl>
                                        <p:attrNameLst>
                                          <p:attrName>ppt_h</p:attrName>
                                        </p:attrNameLst>
                                      </p:cBhvr>
                                      <p:tavLst>
                                        <p:tav tm="0">
                                          <p:val>
                                            <p:fltVal val="0"/>
                                          </p:val>
                                        </p:tav>
                                        <p:tav tm="100000">
                                          <p:val>
                                            <p:strVal val="#ppt_h"/>
                                          </p:val>
                                        </p:tav>
                                      </p:tavLst>
                                    </p:anim>
                                    <p:animEffect transition="in" filter="fade">
                                      <p:cBhvr>
                                        <p:cTn id="9"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2176137" y="39385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13</a:t>
            </a:fld>
            <a:endParaRPr lang="tr-TR" dirty="0"/>
          </a:p>
        </p:txBody>
      </p:sp>
      <p:sp>
        <p:nvSpPr>
          <p:cNvPr id="15" name="Metin kutusu 14">
            <a:extLst>
              <a:ext uri="{FF2B5EF4-FFF2-40B4-BE49-F238E27FC236}">
                <a16:creationId xmlns:a16="http://schemas.microsoft.com/office/drawing/2014/main" xmlns="" id="{7FFD3061-3905-4EDC-920B-87CD92986D29}"/>
              </a:ext>
            </a:extLst>
          </p:cNvPr>
          <p:cNvSpPr txBox="1"/>
          <p:nvPr/>
        </p:nvSpPr>
        <p:spPr>
          <a:xfrm>
            <a:off x="686313" y="1449979"/>
            <a:ext cx="11216236" cy="2092881"/>
          </a:xfrm>
          <a:prstGeom prst="rect">
            <a:avLst/>
          </a:prstGeom>
          <a:noFill/>
        </p:spPr>
        <p:txBody>
          <a:bodyPr wrap="square" rtlCol="0">
            <a:spAutoFit/>
          </a:bodyPr>
          <a:lstStyle/>
          <a:p>
            <a:pPr algn="just">
              <a:spcBef>
                <a:spcPts val="600"/>
              </a:spcBef>
              <a:spcAft>
                <a:spcPts val="600"/>
              </a:spcAft>
            </a:pPr>
            <a:r>
              <a:rPr lang="tr-TR" sz="2400" dirty="0">
                <a:solidFill>
                  <a:schemeClr val="bg1"/>
                </a:solidFill>
                <a:latin typeface="Calibri" panose="020F0502020204030204" pitchFamily="34" charset="0"/>
                <a:cs typeface="Calibri" panose="020F0502020204030204" pitchFamily="34" charset="0"/>
              </a:rPr>
              <a:t>Bina Sınav Sorumluları Görevli Değişiklik Formunda yapmış oldukları işlemleri, </a:t>
            </a:r>
            <a:r>
              <a:rPr lang="tr-TR" sz="2400" dirty="0">
                <a:solidFill>
                  <a:srgbClr val="FF0000"/>
                </a:solidFill>
                <a:latin typeface="Calibri" panose="020F0502020204030204" pitchFamily="34" charset="0"/>
                <a:cs typeface="Calibri" panose="020F0502020204030204" pitchFamily="34" charset="0"/>
              </a:rPr>
              <a:t>ÖSYM Mobil Uygulaması </a:t>
            </a:r>
            <a:r>
              <a:rPr lang="tr-TR" sz="2400" dirty="0">
                <a:solidFill>
                  <a:schemeClr val="bg1"/>
                </a:solidFill>
                <a:latin typeface="Calibri" panose="020F0502020204030204" pitchFamily="34" charset="0"/>
                <a:cs typeface="Calibri" panose="020F0502020204030204" pitchFamily="34" charset="0"/>
              </a:rPr>
              <a:t>veya </a:t>
            </a:r>
            <a:r>
              <a:rPr lang="tr-TR" sz="2400" dirty="0">
                <a:solidFill>
                  <a:srgbClr val="FF000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xmlns="" val="tx"/>
                    </a:ext>
                  </a:extLst>
                </a:hlinkClick>
              </a:rPr>
              <a:t>https://gis.osym.gov.tr</a:t>
            </a:r>
            <a:r>
              <a:rPr lang="tr-TR" sz="2400" dirty="0">
                <a:solidFill>
                  <a:srgbClr val="FF0000"/>
                </a:solidFill>
                <a:latin typeface="Calibri" panose="020F0502020204030204" pitchFamily="34" charset="0"/>
                <a:cs typeface="Calibri" panose="020F0502020204030204" pitchFamily="34" charset="0"/>
              </a:rPr>
              <a:t> </a:t>
            </a:r>
            <a:r>
              <a:rPr lang="tr-TR" sz="2400" dirty="0">
                <a:solidFill>
                  <a:schemeClr val="bg1"/>
                </a:solidFill>
                <a:latin typeface="Calibri" panose="020F0502020204030204" pitchFamily="34" charset="0"/>
                <a:cs typeface="Calibri" panose="020F0502020204030204" pitchFamily="34" charset="0"/>
              </a:rPr>
              <a:t>internet adresi üzerinden sınav başladıktan </a:t>
            </a:r>
            <a:r>
              <a:rPr lang="tr-TR" sz="2400" b="1" dirty="0">
                <a:solidFill>
                  <a:schemeClr val="bg1"/>
                </a:solidFill>
                <a:latin typeface="Calibri" panose="020F0502020204030204" pitchFamily="34" charset="0"/>
                <a:cs typeface="Calibri" panose="020F0502020204030204" pitchFamily="34" charset="0"/>
              </a:rPr>
              <a:t>15 dakika sonrasından sınavın bitimine kadar yapabileceklerdir. </a:t>
            </a:r>
          </a:p>
          <a:p>
            <a:pPr algn="just">
              <a:spcBef>
                <a:spcPts val="600"/>
              </a:spcBef>
              <a:spcAft>
                <a:spcPts val="600"/>
              </a:spcAft>
            </a:pPr>
            <a:r>
              <a:rPr lang="tr-TR" sz="2400" b="1" dirty="0">
                <a:solidFill>
                  <a:schemeClr val="bg1"/>
                </a:solidFill>
                <a:latin typeface="Calibri" panose="020F0502020204030204" pitchFamily="34" charset="0"/>
                <a:cs typeface="Calibri" panose="020F0502020204030204" pitchFamily="34" charset="0"/>
              </a:rPr>
              <a:t>Belirtilen sürede işlemleri yapamayan binalardaki görevli işlemleri, Görevli Değişiklik Formları ile sınav koordinatörlükleri tarafından yapılacaktır.</a:t>
            </a:r>
            <a:endParaRPr lang="tr-TR" sz="2400" dirty="0">
              <a:solidFill>
                <a:schemeClr val="bg1"/>
              </a:solidFill>
              <a:latin typeface="Calibri" panose="020F0502020204030204" pitchFamily="34" charset="0"/>
              <a:cs typeface="Calibri" panose="020F0502020204030204" pitchFamily="34" charset="0"/>
            </a:endParaRPr>
          </a:p>
        </p:txBody>
      </p:sp>
      <p:pic>
        <p:nvPicPr>
          <p:cNvPr id="1026" name="Resim 18" descr="image001">
            <a:extLst>
              <a:ext uri="{FF2B5EF4-FFF2-40B4-BE49-F238E27FC236}">
                <a16:creationId xmlns:a16="http://schemas.microsoft.com/office/drawing/2014/main" xmlns="" id="{ECE3DDC7-2F94-4E6B-9866-DCC1118876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666" y="3783249"/>
            <a:ext cx="172402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etin kutusu 15">
            <a:extLst>
              <a:ext uri="{FF2B5EF4-FFF2-40B4-BE49-F238E27FC236}">
                <a16:creationId xmlns:a16="http://schemas.microsoft.com/office/drawing/2014/main" xmlns="" id="{F61A3EA7-3338-4B9D-9869-F86FA8D53AC0}"/>
              </a:ext>
            </a:extLst>
          </p:cNvPr>
          <p:cNvSpPr txBox="1"/>
          <p:nvPr/>
        </p:nvSpPr>
        <p:spPr>
          <a:xfrm>
            <a:off x="4289129" y="4782651"/>
            <a:ext cx="5005873" cy="1077218"/>
          </a:xfrm>
          <a:prstGeom prst="rect">
            <a:avLst/>
          </a:prstGeom>
          <a:noFill/>
        </p:spPr>
        <p:txBody>
          <a:bodyPr wrap="square" rtlCol="0">
            <a:spAutoFit/>
          </a:bodyPr>
          <a:lstStyle/>
          <a:p>
            <a:pPr>
              <a:spcBef>
                <a:spcPts val="600"/>
              </a:spcBef>
              <a:spcAft>
                <a:spcPts val="600"/>
              </a:spcAft>
            </a:pPr>
            <a:r>
              <a:rPr lang="tr-TR" sz="3200" dirty="0">
                <a:solidFill>
                  <a:schemeClr val="bg1"/>
                </a:solidFill>
                <a:latin typeface="Calibri" panose="020F0502020204030204" pitchFamily="34" charset="0"/>
                <a:cs typeface="Calibri" panose="020F0502020204030204" pitchFamily="34" charset="0"/>
              </a:rPr>
              <a:t>GİS işlemler menüsünden ‘Sınav Günü İşlemleri’ seçilir</a:t>
            </a:r>
          </a:p>
        </p:txBody>
      </p:sp>
      <p:sp>
        <p:nvSpPr>
          <p:cNvPr id="2" name="Ok: Sağ 1">
            <a:extLst>
              <a:ext uri="{FF2B5EF4-FFF2-40B4-BE49-F238E27FC236}">
                <a16:creationId xmlns:a16="http://schemas.microsoft.com/office/drawing/2014/main" xmlns="" id="{47CB25FE-7D2A-4643-8989-108891C6DE79}"/>
              </a:ext>
            </a:extLst>
          </p:cNvPr>
          <p:cNvSpPr/>
          <p:nvPr/>
        </p:nvSpPr>
        <p:spPr>
          <a:xfrm>
            <a:off x="2903019" y="4959718"/>
            <a:ext cx="1386109" cy="380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Resim 9">
            <a:extLst>
              <a:ext uri="{FF2B5EF4-FFF2-40B4-BE49-F238E27FC236}">
                <a16:creationId xmlns:a16="http://schemas.microsoft.com/office/drawing/2014/main" xmlns="" id="{BF5FAD25-10AE-4DD5-ADDD-72A67785972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817535" y="3561688"/>
            <a:ext cx="1578558" cy="2796059"/>
          </a:xfrm>
          <a:prstGeom prst="rect">
            <a:avLst/>
          </a:prstGeom>
        </p:spPr>
      </p:pic>
      <p:sp>
        <p:nvSpPr>
          <p:cNvPr id="11" name="Ok: Sağ 10">
            <a:extLst>
              <a:ext uri="{FF2B5EF4-FFF2-40B4-BE49-F238E27FC236}">
                <a16:creationId xmlns:a16="http://schemas.microsoft.com/office/drawing/2014/main" xmlns="" id="{30D6C06A-C064-42C3-A46D-3A8E5C111BD1}"/>
              </a:ext>
            </a:extLst>
          </p:cNvPr>
          <p:cNvSpPr/>
          <p:nvPr/>
        </p:nvSpPr>
        <p:spPr>
          <a:xfrm rot="10800000">
            <a:off x="9215873" y="5639974"/>
            <a:ext cx="1354255" cy="2994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06413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800" dirty="0">
                <a:latin typeface="Calibri" panose="020F0502020204030204" pitchFamily="34" charset="0"/>
                <a:cs typeface="Calibri" panose="020F0502020204030204" pitchFamily="34" charset="0"/>
              </a:rPr>
              <a:t>ÖSYM GİS UYGULAMA</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14</a:t>
            </a:fld>
            <a:endParaRPr lang="tr-TR" dirty="0"/>
          </a:p>
        </p:txBody>
      </p:sp>
      <p:sp>
        <p:nvSpPr>
          <p:cNvPr id="8" name="Unvan 1">
            <a:extLst>
              <a:ext uri="{FF2B5EF4-FFF2-40B4-BE49-F238E27FC236}">
                <a16:creationId xmlns:a16="http://schemas.microsoft.com/office/drawing/2014/main" xmlns="" id="{3BA9E0F3-E006-4F2C-9FB5-5B9DEB1A0D53}"/>
              </a:ext>
            </a:extLst>
          </p:cNvPr>
          <p:cNvSpPr txBox="1">
            <a:spLocks/>
          </p:cNvSpPr>
          <p:nvPr/>
        </p:nvSpPr>
        <p:spPr>
          <a:xfrm>
            <a:off x="0" y="2585546"/>
            <a:ext cx="12192000"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600"/>
              </a:spcBef>
              <a:spcAft>
                <a:spcPts val="600"/>
              </a:spcAft>
            </a:pPr>
            <a:r>
              <a:rPr lang="tr-TR"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xmlns="" val="tx"/>
                    </a:ext>
                  </a:extLst>
                </a:hlinkClick>
              </a:rPr>
              <a:t>https://gis.osym.gov.tr</a:t>
            </a:r>
            <a:r>
              <a:rPr lang="tr-TR"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p>
          <a:p>
            <a:pPr algn="ctr">
              <a:spcBef>
                <a:spcPts val="600"/>
              </a:spcBef>
              <a:spcAft>
                <a:spcPts val="600"/>
              </a:spcAft>
            </a:pPr>
            <a:r>
              <a:rPr lang="tr-TR"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ADRESİNDEN İŞLEMLERİN YAPILMASI </a:t>
            </a:r>
          </a:p>
        </p:txBody>
      </p:sp>
    </p:spTree>
    <p:extLst>
      <p:ext uri="{BB962C8B-B14F-4D97-AF65-F5344CB8AC3E}">
        <p14:creationId xmlns:p14="http://schemas.microsoft.com/office/powerpoint/2010/main" val="3303979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15</a:t>
            </a:fld>
            <a:endParaRPr lang="tr-TR" dirty="0"/>
          </a:p>
        </p:txBody>
      </p:sp>
      <p:sp>
        <p:nvSpPr>
          <p:cNvPr id="16" name="Metin kutusu 15">
            <a:extLst>
              <a:ext uri="{FF2B5EF4-FFF2-40B4-BE49-F238E27FC236}">
                <a16:creationId xmlns:a16="http://schemas.microsoft.com/office/drawing/2014/main" xmlns="" id="{F61A3EA7-3338-4B9D-9869-F86FA8D53AC0}"/>
              </a:ext>
            </a:extLst>
          </p:cNvPr>
          <p:cNvSpPr txBox="1"/>
          <p:nvPr/>
        </p:nvSpPr>
        <p:spPr>
          <a:xfrm>
            <a:off x="6044418" y="2656185"/>
            <a:ext cx="5881518" cy="1200329"/>
          </a:xfrm>
          <a:prstGeom prst="rect">
            <a:avLst/>
          </a:prstGeom>
          <a:noFill/>
        </p:spPr>
        <p:txBody>
          <a:bodyPr wrap="square" rtlCol="0">
            <a:spAutoFit/>
          </a:bodyPr>
          <a:lstStyle/>
          <a:p>
            <a:pPr>
              <a:spcBef>
                <a:spcPts val="600"/>
              </a:spcBef>
              <a:spcAft>
                <a:spcPts val="600"/>
              </a:spcAft>
            </a:pPr>
            <a:r>
              <a:rPr lang="tr-TR" sz="2400" dirty="0">
                <a:solidFill>
                  <a:schemeClr val="bg1"/>
                </a:solidFill>
                <a:latin typeface="Calibri" panose="020F0502020204030204" pitchFamily="34" charset="0"/>
                <a:cs typeface="Calibri" panose="020F0502020204030204" pitchFamily="34" charset="0"/>
              </a:rPr>
              <a:t>İlgili oturumda görev yapılan bina alanında bulunan ‘A034-Görevli Yoklama Listesi’ butonuna tıklayınız.</a:t>
            </a:r>
          </a:p>
        </p:txBody>
      </p:sp>
      <p:pic>
        <p:nvPicPr>
          <p:cNvPr id="2050" name="Resim 17" descr="image002">
            <a:extLst>
              <a:ext uri="{FF2B5EF4-FFF2-40B4-BE49-F238E27FC236}">
                <a16:creationId xmlns:a16="http://schemas.microsoft.com/office/drawing/2014/main" xmlns="" id="{859591D4-3D02-41A6-AEEA-A31471E77ED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87767" y="2581559"/>
            <a:ext cx="3951435" cy="1274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Ok: Sağ 16">
            <a:extLst>
              <a:ext uri="{FF2B5EF4-FFF2-40B4-BE49-F238E27FC236}">
                <a16:creationId xmlns:a16="http://schemas.microsoft.com/office/drawing/2014/main" xmlns="" id="{F062B475-F440-4EF4-87B4-655E3BF5B2A3}"/>
              </a:ext>
            </a:extLst>
          </p:cNvPr>
          <p:cNvSpPr/>
          <p:nvPr/>
        </p:nvSpPr>
        <p:spPr>
          <a:xfrm>
            <a:off x="4975750" y="301403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67674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16</a:t>
            </a:fld>
            <a:endParaRPr lang="tr-TR" dirty="0"/>
          </a:p>
        </p:txBody>
      </p:sp>
      <p:pic>
        <p:nvPicPr>
          <p:cNvPr id="2051" name="Resim 16" descr="image003">
            <a:extLst>
              <a:ext uri="{FF2B5EF4-FFF2-40B4-BE49-F238E27FC236}">
                <a16:creationId xmlns:a16="http://schemas.microsoft.com/office/drawing/2014/main" xmlns="" id="{621F0280-94A5-4684-8B01-83A7ED35414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24330" y="1965980"/>
            <a:ext cx="5997625" cy="193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Metin kutusu 13">
            <a:extLst>
              <a:ext uri="{FF2B5EF4-FFF2-40B4-BE49-F238E27FC236}">
                <a16:creationId xmlns:a16="http://schemas.microsoft.com/office/drawing/2014/main" xmlns="" id="{5FB0644C-F01A-456C-8C39-92C5099240A4}"/>
              </a:ext>
            </a:extLst>
          </p:cNvPr>
          <p:cNvSpPr txBox="1"/>
          <p:nvPr/>
        </p:nvSpPr>
        <p:spPr>
          <a:xfrm>
            <a:off x="3768715" y="1171860"/>
            <a:ext cx="4108856" cy="461665"/>
          </a:xfrm>
          <a:prstGeom prst="rect">
            <a:avLst/>
          </a:prstGeom>
          <a:noFill/>
        </p:spPr>
        <p:txBody>
          <a:bodyPr wrap="square" rtlCol="0">
            <a:spAutoFit/>
          </a:bodyPr>
          <a:lstStyle/>
          <a:p>
            <a:pPr>
              <a:spcBef>
                <a:spcPts val="600"/>
              </a:spcBef>
              <a:spcAft>
                <a:spcPts val="600"/>
              </a:spcAft>
            </a:pPr>
            <a:r>
              <a:rPr lang="tr-TR" sz="2400" dirty="0">
                <a:solidFill>
                  <a:schemeClr val="bg1"/>
                </a:solidFill>
                <a:latin typeface="Calibri" panose="020F0502020204030204" pitchFamily="34" charset="0"/>
                <a:cs typeface="Calibri" panose="020F0502020204030204" pitchFamily="34" charset="0"/>
              </a:rPr>
              <a:t>İşlemler 3 adımda yapılacaktır.</a:t>
            </a:r>
          </a:p>
        </p:txBody>
      </p:sp>
      <p:sp>
        <p:nvSpPr>
          <p:cNvPr id="15" name="Metin kutusu 14">
            <a:extLst>
              <a:ext uri="{FF2B5EF4-FFF2-40B4-BE49-F238E27FC236}">
                <a16:creationId xmlns:a16="http://schemas.microsoft.com/office/drawing/2014/main" xmlns="" id="{5E65BC20-E9FC-43CA-BA92-295119BF25D3}"/>
              </a:ext>
            </a:extLst>
          </p:cNvPr>
          <p:cNvSpPr txBox="1"/>
          <p:nvPr/>
        </p:nvSpPr>
        <p:spPr>
          <a:xfrm>
            <a:off x="4475742" y="4113106"/>
            <a:ext cx="2931738" cy="1508105"/>
          </a:xfrm>
          <a:prstGeom prst="rect">
            <a:avLst/>
          </a:prstGeom>
          <a:noFill/>
        </p:spPr>
        <p:txBody>
          <a:bodyPr wrap="square" rtlCol="0">
            <a:spAutoFit/>
          </a:bodyPr>
          <a:lstStyle/>
          <a:p>
            <a:pPr marL="457200" indent="-457200">
              <a:spcBef>
                <a:spcPts val="600"/>
              </a:spcBef>
              <a:spcAft>
                <a:spcPts val="600"/>
              </a:spcAft>
              <a:buAutoNum type="arabicParenR"/>
            </a:pPr>
            <a:r>
              <a:rPr lang="tr-TR" sz="2400" dirty="0">
                <a:solidFill>
                  <a:schemeClr val="bg1"/>
                </a:solidFill>
                <a:latin typeface="Calibri" panose="020F0502020204030204" pitchFamily="34" charset="0"/>
                <a:cs typeface="Calibri" panose="020F0502020204030204" pitchFamily="34" charset="0"/>
              </a:rPr>
              <a:t>Görev Listesi</a:t>
            </a:r>
          </a:p>
          <a:p>
            <a:pPr marL="457200" indent="-457200">
              <a:spcBef>
                <a:spcPts val="600"/>
              </a:spcBef>
              <a:spcAft>
                <a:spcPts val="600"/>
              </a:spcAft>
              <a:buAutoNum type="arabicParenR"/>
            </a:pPr>
            <a:r>
              <a:rPr lang="tr-TR" sz="2400" dirty="0">
                <a:solidFill>
                  <a:schemeClr val="bg1"/>
                </a:solidFill>
                <a:latin typeface="Calibri" panose="020F0502020204030204" pitchFamily="34" charset="0"/>
                <a:cs typeface="Calibri" panose="020F0502020204030204" pitchFamily="34" charset="0"/>
              </a:rPr>
              <a:t>Görev Değişikliği</a:t>
            </a:r>
          </a:p>
          <a:p>
            <a:pPr marL="457200" indent="-457200">
              <a:spcBef>
                <a:spcPts val="600"/>
              </a:spcBef>
              <a:spcAft>
                <a:spcPts val="600"/>
              </a:spcAft>
              <a:buAutoNum type="arabicParenR"/>
            </a:pPr>
            <a:r>
              <a:rPr lang="tr-TR" sz="2400" dirty="0">
                <a:solidFill>
                  <a:schemeClr val="bg1"/>
                </a:solidFill>
                <a:latin typeface="Calibri" panose="020F0502020204030204" pitchFamily="34" charset="0"/>
                <a:cs typeface="Calibri" panose="020F0502020204030204" pitchFamily="34" charset="0"/>
              </a:rPr>
              <a:t>Yoklama Listesi</a:t>
            </a:r>
          </a:p>
        </p:txBody>
      </p:sp>
      <p:sp>
        <p:nvSpPr>
          <p:cNvPr id="12" name="Unvan 1">
            <a:extLst>
              <a:ext uri="{FF2B5EF4-FFF2-40B4-BE49-F238E27FC236}">
                <a16:creationId xmlns:a16="http://schemas.microsoft.com/office/drawing/2014/main" xmlns="" id="{31C92827-40F7-4227-A357-7F2151DA67E5}"/>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2546490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17</a:t>
            </a:fld>
            <a:endParaRPr lang="tr-TR" dirty="0"/>
          </a:p>
        </p:txBody>
      </p:sp>
      <p:sp>
        <p:nvSpPr>
          <p:cNvPr id="16" name="Metin kutusu 15">
            <a:extLst>
              <a:ext uri="{FF2B5EF4-FFF2-40B4-BE49-F238E27FC236}">
                <a16:creationId xmlns:a16="http://schemas.microsoft.com/office/drawing/2014/main" xmlns="" id="{F61A3EA7-3338-4B9D-9869-F86FA8D53AC0}"/>
              </a:ext>
            </a:extLst>
          </p:cNvPr>
          <p:cNvSpPr txBox="1"/>
          <p:nvPr/>
        </p:nvSpPr>
        <p:spPr>
          <a:xfrm>
            <a:off x="511564" y="1643004"/>
            <a:ext cx="6931652" cy="3847207"/>
          </a:xfrm>
          <a:prstGeom prst="rect">
            <a:avLst/>
          </a:prstGeom>
          <a:noFill/>
        </p:spPr>
        <p:txBody>
          <a:bodyPr wrap="square" rtlCol="0">
            <a:spAutoFit/>
          </a:bodyPr>
          <a:lstStyle/>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Görevli, göreve gelip atandığı görevini yapmış ise </a:t>
            </a:r>
            <a:r>
              <a:rPr lang="tr-TR" sz="2800" dirty="0">
                <a:solidFill>
                  <a:srgbClr val="FF0000"/>
                </a:solidFill>
                <a:latin typeface="Calibri" panose="020F0502020204030204" pitchFamily="34" charset="0"/>
                <a:cs typeface="Calibri" panose="020F0502020204030204" pitchFamily="34" charset="0"/>
              </a:rPr>
              <a:t>‘Görevini Yaptı’ </a:t>
            </a:r>
            <a:r>
              <a:rPr lang="tr-TR" sz="2800" dirty="0">
                <a:solidFill>
                  <a:schemeClr val="bg1"/>
                </a:solidFill>
                <a:latin typeface="Calibri" panose="020F0502020204030204" pitchFamily="34" charset="0"/>
                <a:cs typeface="Calibri" panose="020F0502020204030204" pitchFamily="34" charset="0"/>
              </a:rPr>
              <a:t>seçilmeli,</a:t>
            </a: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Görevli, göreve gelmedi ise </a:t>
            </a:r>
            <a:r>
              <a:rPr lang="tr-TR" sz="2800" dirty="0">
                <a:solidFill>
                  <a:srgbClr val="FF0000"/>
                </a:solidFill>
                <a:latin typeface="Calibri" panose="020F0502020204030204" pitchFamily="34" charset="0"/>
                <a:cs typeface="Calibri" panose="020F0502020204030204" pitchFamily="34" charset="0"/>
              </a:rPr>
              <a:t>‘Gelmedi’ </a:t>
            </a:r>
            <a:r>
              <a:rPr lang="tr-TR" sz="2800" dirty="0">
                <a:solidFill>
                  <a:schemeClr val="bg1"/>
                </a:solidFill>
                <a:latin typeface="Calibri" panose="020F0502020204030204" pitchFamily="34" charset="0"/>
                <a:cs typeface="Calibri" panose="020F0502020204030204" pitchFamily="34" charset="0"/>
              </a:rPr>
              <a:t>durumu seçilmeli,</a:t>
            </a: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Göreve gelip sınav binasında Bina Sınav Sorumlusu tarafından başka bir göreve görevlendirildi ise </a:t>
            </a:r>
            <a:r>
              <a:rPr lang="tr-TR" sz="2800" dirty="0">
                <a:solidFill>
                  <a:srgbClr val="FF0000"/>
                </a:solidFill>
                <a:latin typeface="Calibri" panose="020F0502020204030204" pitchFamily="34" charset="0"/>
                <a:cs typeface="Calibri" panose="020F0502020204030204" pitchFamily="34" charset="0"/>
              </a:rPr>
              <a:t>‘Görevi Değişti’ </a:t>
            </a:r>
            <a:r>
              <a:rPr lang="tr-TR" sz="2800" dirty="0">
                <a:solidFill>
                  <a:schemeClr val="bg1"/>
                </a:solidFill>
                <a:latin typeface="Calibri" panose="020F0502020204030204" pitchFamily="34" charset="0"/>
                <a:cs typeface="Calibri" panose="020F0502020204030204" pitchFamily="34" charset="0"/>
              </a:rPr>
              <a:t>durumu seçilmelidir.</a:t>
            </a:r>
          </a:p>
        </p:txBody>
      </p:sp>
      <p:pic>
        <p:nvPicPr>
          <p:cNvPr id="22" name="Resim 21">
            <a:extLst>
              <a:ext uri="{FF2B5EF4-FFF2-40B4-BE49-F238E27FC236}">
                <a16:creationId xmlns:a16="http://schemas.microsoft.com/office/drawing/2014/main" xmlns="" id="{883017ED-F82F-4BA6-9D56-6C29B7836EDE}"/>
              </a:ext>
            </a:extLst>
          </p:cNvPr>
          <p:cNvPicPr>
            <a:picLocks noChangeAspect="1"/>
          </p:cNvPicPr>
          <p:nvPr/>
        </p:nvPicPr>
        <p:blipFill>
          <a:blip r:embed="rId2"/>
          <a:stretch>
            <a:fillRect/>
          </a:stretch>
        </p:blipFill>
        <p:spPr>
          <a:xfrm>
            <a:off x="7560074" y="305963"/>
            <a:ext cx="3805918" cy="6246074"/>
          </a:xfrm>
          <a:prstGeom prst="rect">
            <a:avLst/>
          </a:prstGeom>
        </p:spPr>
      </p:pic>
      <p:sp>
        <p:nvSpPr>
          <p:cNvPr id="8" name="Unvan 1">
            <a:extLst>
              <a:ext uri="{FF2B5EF4-FFF2-40B4-BE49-F238E27FC236}">
                <a16:creationId xmlns:a16="http://schemas.microsoft.com/office/drawing/2014/main" xmlns="" id="{AA3C0E4B-1F33-4F85-A044-93D23617CF2A}"/>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311100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18</a:t>
            </a:fld>
            <a:endParaRPr lang="tr-TR" dirty="0"/>
          </a:p>
        </p:txBody>
      </p:sp>
      <p:sp>
        <p:nvSpPr>
          <p:cNvPr id="16" name="Metin kutusu 15">
            <a:extLst>
              <a:ext uri="{FF2B5EF4-FFF2-40B4-BE49-F238E27FC236}">
                <a16:creationId xmlns:a16="http://schemas.microsoft.com/office/drawing/2014/main" xmlns="" id="{F61A3EA7-3338-4B9D-9869-F86FA8D53AC0}"/>
              </a:ext>
            </a:extLst>
          </p:cNvPr>
          <p:cNvSpPr txBox="1"/>
          <p:nvPr/>
        </p:nvSpPr>
        <p:spPr>
          <a:xfrm>
            <a:off x="978158" y="1658641"/>
            <a:ext cx="6474202" cy="2400657"/>
          </a:xfrm>
          <a:prstGeom prst="rect">
            <a:avLst/>
          </a:prstGeom>
          <a:noFill/>
        </p:spPr>
        <p:txBody>
          <a:bodyPr wrap="square" rtlCol="0">
            <a:spAutoFit/>
          </a:bodyPr>
          <a:lstStyle/>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Göreve ait görevli atanmamış ise Bina Sınav Sorumlusu bu göreve </a:t>
            </a:r>
            <a:r>
              <a:rPr lang="tr-TR" sz="2800" dirty="0">
                <a:solidFill>
                  <a:srgbClr val="FF0000"/>
                </a:solidFill>
                <a:latin typeface="Calibri" panose="020F0502020204030204" pitchFamily="34" charset="0"/>
                <a:cs typeface="Calibri" panose="020F0502020204030204" pitchFamily="34" charset="0"/>
              </a:rPr>
              <a:t>‘Yeni Görevli Ata’ </a:t>
            </a:r>
            <a:r>
              <a:rPr lang="tr-TR" sz="2800" dirty="0">
                <a:solidFill>
                  <a:schemeClr val="bg1"/>
                </a:solidFill>
                <a:latin typeface="Calibri" panose="020F0502020204030204" pitchFamily="34" charset="0"/>
                <a:cs typeface="Calibri" panose="020F0502020204030204" pitchFamily="34" charset="0"/>
              </a:rPr>
              <a:t>butonu ile seçim yapmalı, </a:t>
            </a: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Bu görev için görevlendirme yapılmamış ise buton seçilmemelidir.</a:t>
            </a:r>
          </a:p>
        </p:txBody>
      </p:sp>
      <p:sp>
        <p:nvSpPr>
          <p:cNvPr id="17" name="Dikdörtgen 16">
            <a:extLst>
              <a:ext uri="{FF2B5EF4-FFF2-40B4-BE49-F238E27FC236}">
                <a16:creationId xmlns:a16="http://schemas.microsoft.com/office/drawing/2014/main" xmlns="" id="{4878AE84-D632-4319-ACE9-8BE8C363F15D}"/>
              </a:ext>
            </a:extLst>
          </p:cNvPr>
          <p:cNvSpPr/>
          <p:nvPr/>
        </p:nvSpPr>
        <p:spPr>
          <a:xfrm>
            <a:off x="402817" y="4793943"/>
            <a:ext cx="7589039" cy="954107"/>
          </a:xfrm>
          <a:prstGeom prst="rect">
            <a:avLst/>
          </a:prstGeom>
        </p:spPr>
        <p:txBody>
          <a:bodyPr wrap="square">
            <a:spAutoFit/>
          </a:bodyPr>
          <a:lstStyle/>
          <a:p>
            <a:pPr>
              <a:spcBef>
                <a:spcPts val="600"/>
              </a:spcBef>
              <a:spcAft>
                <a:spcPts val="600"/>
              </a:spcAft>
            </a:pPr>
            <a:r>
              <a:rPr lang="tr-TR" sz="2800" b="1" dirty="0">
                <a:solidFill>
                  <a:srgbClr val="FF0000"/>
                </a:solidFill>
                <a:latin typeface="Calibri" panose="020F0502020204030204" pitchFamily="34" charset="0"/>
                <a:cs typeface="Calibri" panose="020F0502020204030204" pitchFamily="34" charset="0"/>
              </a:rPr>
              <a:t>Uyarı: Değişiklik veya yeni atama işlemleri 2. adım olan Görev Değişikliği adımında tamamlanacaktır.</a:t>
            </a:r>
          </a:p>
        </p:txBody>
      </p:sp>
      <p:pic>
        <p:nvPicPr>
          <p:cNvPr id="22" name="Resim 21">
            <a:extLst>
              <a:ext uri="{FF2B5EF4-FFF2-40B4-BE49-F238E27FC236}">
                <a16:creationId xmlns:a16="http://schemas.microsoft.com/office/drawing/2014/main" xmlns="" id="{883017ED-F82F-4BA6-9D56-6C29B7836EDE}"/>
              </a:ext>
            </a:extLst>
          </p:cNvPr>
          <p:cNvPicPr>
            <a:picLocks noChangeAspect="1"/>
          </p:cNvPicPr>
          <p:nvPr/>
        </p:nvPicPr>
        <p:blipFill>
          <a:blip r:embed="rId2"/>
          <a:stretch>
            <a:fillRect/>
          </a:stretch>
        </p:blipFill>
        <p:spPr>
          <a:xfrm>
            <a:off x="8073179" y="436371"/>
            <a:ext cx="3680753" cy="6040660"/>
          </a:xfrm>
          <a:prstGeom prst="rect">
            <a:avLst/>
          </a:prstGeom>
        </p:spPr>
      </p:pic>
      <p:sp>
        <p:nvSpPr>
          <p:cNvPr id="11" name="Unvan 1">
            <a:extLst>
              <a:ext uri="{FF2B5EF4-FFF2-40B4-BE49-F238E27FC236}">
                <a16:creationId xmlns:a16="http://schemas.microsoft.com/office/drawing/2014/main" xmlns="" id="{706242E5-F302-407C-B336-8395AA018419}"/>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3696906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19</a:t>
            </a:fld>
            <a:endParaRPr lang="tr-TR" dirty="0"/>
          </a:p>
        </p:txBody>
      </p:sp>
      <p:sp>
        <p:nvSpPr>
          <p:cNvPr id="16" name="Metin kutusu 15">
            <a:extLst>
              <a:ext uri="{FF2B5EF4-FFF2-40B4-BE49-F238E27FC236}">
                <a16:creationId xmlns:a16="http://schemas.microsoft.com/office/drawing/2014/main" xmlns="" id="{F61A3EA7-3338-4B9D-9869-F86FA8D53AC0}"/>
              </a:ext>
            </a:extLst>
          </p:cNvPr>
          <p:cNvSpPr txBox="1"/>
          <p:nvPr/>
        </p:nvSpPr>
        <p:spPr>
          <a:xfrm>
            <a:off x="507077" y="4723590"/>
            <a:ext cx="5713409" cy="1815882"/>
          </a:xfrm>
          <a:prstGeom prst="rect">
            <a:avLst/>
          </a:prstGeom>
          <a:noFill/>
        </p:spPr>
        <p:txBody>
          <a:bodyPr wrap="square" rtlCol="0">
            <a:spAutoFit/>
          </a:bodyPr>
          <a:lstStyle/>
          <a:p>
            <a:pPr algn="just">
              <a:spcBef>
                <a:spcPts val="600"/>
              </a:spcBef>
              <a:spcAft>
                <a:spcPts val="600"/>
              </a:spcAft>
            </a:pPr>
            <a:r>
              <a:rPr lang="tr-TR" sz="2800" b="1" dirty="0">
                <a:solidFill>
                  <a:schemeClr val="bg1"/>
                </a:solidFill>
                <a:latin typeface="Calibri" panose="020F0502020204030204" pitchFamily="34" charset="0"/>
                <a:cs typeface="Calibri" panose="020F0502020204030204" pitchFamily="34" charset="0"/>
              </a:rPr>
              <a:t>Devam et</a:t>
            </a:r>
            <a:r>
              <a:rPr lang="tr-TR" sz="2800" dirty="0">
                <a:solidFill>
                  <a:schemeClr val="bg1"/>
                </a:solidFill>
                <a:latin typeface="Calibri" panose="020F0502020204030204" pitchFamily="34" charset="0"/>
                <a:cs typeface="Calibri" panose="020F0502020204030204" pitchFamily="34" charset="0"/>
              </a:rPr>
              <a:t> butonuna ile 2.adıma geçilebilmesi için dolu olan tüm görevler için seçimlerin yapılmış olması gerekmektedir.</a:t>
            </a:r>
          </a:p>
        </p:txBody>
      </p:sp>
      <p:pic>
        <p:nvPicPr>
          <p:cNvPr id="2" name="Resim 1">
            <a:extLst>
              <a:ext uri="{FF2B5EF4-FFF2-40B4-BE49-F238E27FC236}">
                <a16:creationId xmlns:a16="http://schemas.microsoft.com/office/drawing/2014/main" xmlns="" id="{F48855BE-90D8-48F1-A2D3-814640ED5476}"/>
              </a:ext>
            </a:extLst>
          </p:cNvPr>
          <p:cNvPicPr>
            <a:picLocks noChangeAspect="1"/>
          </p:cNvPicPr>
          <p:nvPr/>
        </p:nvPicPr>
        <p:blipFill>
          <a:blip r:embed="rId2"/>
          <a:stretch>
            <a:fillRect/>
          </a:stretch>
        </p:blipFill>
        <p:spPr>
          <a:xfrm>
            <a:off x="7283548" y="1064880"/>
            <a:ext cx="3211080" cy="5269857"/>
          </a:xfrm>
          <a:prstGeom prst="rect">
            <a:avLst/>
          </a:prstGeom>
        </p:spPr>
      </p:pic>
      <p:sp>
        <p:nvSpPr>
          <p:cNvPr id="3" name="Ok: Sağ 2">
            <a:extLst>
              <a:ext uri="{FF2B5EF4-FFF2-40B4-BE49-F238E27FC236}">
                <a16:creationId xmlns:a16="http://schemas.microsoft.com/office/drawing/2014/main" xmlns="" id="{42B670D7-CE0A-48E9-9557-DAE5782A7727}"/>
              </a:ext>
            </a:extLst>
          </p:cNvPr>
          <p:cNvSpPr/>
          <p:nvPr/>
        </p:nvSpPr>
        <p:spPr>
          <a:xfrm>
            <a:off x="6305473" y="6016335"/>
            <a:ext cx="3410027" cy="3184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highlight>
                <a:srgbClr val="FF0000"/>
              </a:highlight>
            </a:endParaRPr>
          </a:p>
        </p:txBody>
      </p:sp>
      <p:sp>
        <p:nvSpPr>
          <p:cNvPr id="11" name="Unvan 1">
            <a:extLst>
              <a:ext uri="{FF2B5EF4-FFF2-40B4-BE49-F238E27FC236}">
                <a16:creationId xmlns:a16="http://schemas.microsoft.com/office/drawing/2014/main" xmlns="" id="{316BF3E8-CA6D-4637-856D-04456EE41871}"/>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3327001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20</a:t>
            </a:fld>
            <a:endParaRPr lang="tr-TR" dirty="0"/>
          </a:p>
        </p:txBody>
      </p:sp>
      <p:pic>
        <p:nvPicPr>
          <p:cNvPr id="2" name="Resim 1">
            <a:extLst>
              <a:ext uri="{FF2B5EF4-FFF2-40B4-BE49-F238E27FC236}">
                <a16:creationId xmlns:a16="http://schemas.microsoft.com/office/drawing/2014/main" xmlns="" id="{5E6E0244-11B3-4CFE-BB83-AFEBED6F1742}"/>
              </a:ext>
            </a:extLst>
          </p:cNvPr>
          <p:cNvPicPr>
            <a:picLocks noChangeAspect="1"/>
          </p:cNvPicPr>
          <p:nvPr/>
        </p:nvPicPr>
        <p:blipFill>
          <a:blip r:embed="rId2"/>
          <a:stretch>
            <a:fillRect/>
          </a:stretch>
        </p:blipFill>
        <p:spPr>
          <a:xfrm>
            <a:off x="1036881" y="1955126"/>
            <a:ext cx="5600700" cy="1590675"/>
          </a:xfrm>
          <a:prstGeom prst="rect">
            <a:avLst/>
          </a:prstGeom>
        </p:spPr>
      </p:pic>
      <p:sp>
        <p:nvSpPr>
          <p:cNvPr id="15" name="Metin kutusu 14">
            <a:extLst>
              <a:ext uri="{FF2B5EF4-FFF2-40B4-BE49-F238E27FC236}">
                <a16:creationId xmlns:a16="http://schemas.microsoft.com/office/drawing/2014/main" xmlns="" id="{FDAE704E-AC39-4276-87B0-B321F418C979}"/>
              </a:ext>
            </a:extLst>
          </p:cNvPr>
          <p:cNvSpPr txBox="1"/>
          <p:nvPr/>
        </p:nvSpPr>
        <p:spPr>
          <a:xfrm>
            <a:off x="978158" y="4061078"/>
            <a:ext cx="5520072" cy="830997"/>
          </a:xfrm>
          <a:prstGeom prst="rect">
            <a:avLst/>
          </a:prstGeom>
          <a:noFill/>
        </p:spPr>
        <p:txBody>
          <a:bodyPr wrap="square" rtlCol="0">
            <a:spAutoFit/>
          </a:bodyPr>
          <a:lstStyle/>
          <a:p>
            <a:pPr>
              <a:spcBef>
                <a:spcPts val="600"/>
              </a:spcBef>
              <a:spcAft>
                <a:spcPts val="600"/>
              </a:spcAft>
            </a:pPr>
            <a:r>
              <a:rPr lang="tr-TR" sz="2400" dirty="0">
                <a:solidFill>
                  <a:schemeClr val="bg1"/>
                </a:solidFill>
                <a:latin typeface="Calibri" panose="020F0502020204030204" pitchFamily="34" charset="0"/>
                <a:cs typeface="Calibri" panose="020F0502020204030204" pitchFamily="34" charset="0"/>
              </a:rPr>
              <a:t>Tüm görevliler ‘</a:t>
            </a:r>
            <a:r>
              <a:rPr lang="tr-TR" sz="2400" dirty="0">
                <a:solidFill>
                  <a:srgbClr val="FF0000"/>
                </a:solidFill>
                <a:latin typeface="Calibri" panose="020F0502020204030204" pitchFamily="34" charset="0"/>
                <a:cs typeface="Calibri" panose="020F0502020204030204" pitchFamily="34" charset="0"/>
              </a:rPr>
              <a:t>Görevini Yaptı</a:t>
            </a:r>
            <a:r>
              <a:rPr lang="tr-TR" sz="2400" dirty="0">
                <a:solidFill>
                  <a:schemeClr val="bg1"/>
                </a:solidFill>
                <a:latin typeface="Calibri" panose="020F0502020204030204" pitchFamily="34" charset="0"/>
                <a:cs typeface="Calibri" panose="020F0502020204030204" pitchFamily="34" charset="0"/>
              </a:rPr>
              <a:t>’ olarak işaretlenmiş ise bu bilgi ekranda gösterilir.</a:t>
            </a:r>
          </a:p>
        </p:txBody>
      </p:sp>
      <p:pic>
        <p:nvPicPr>
          <p:cNvPr id="17" name="Resim 10" descr="image009">
            <a:extLst>
              <a:ext uri="{FF2B5EF4-FFF2-40B4-BE49-F238E27FC236}">
                <a16:creationId xmlns:a16="http://schemas.microsoft.com/office/drawing/2014/main" xmlns="" id="{D159A63A-7FDE-4A0C-AD03-C428D461344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64279" y="4127107"/>
            <a:ext cx="4909178" cy="61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k: Sağ 17">
            <a:extLst>
              <a:ext uri="{FF2B5EF4-FFF2-40B4-BE49-F238E27FC236}">
                <a16:creationId xmlns:a16="http://schemas.microsoft.com/office/drawing/2014/main" xmlns="" id="{CE7E43DE-8B9F-418B-B41A-1C64F4739A84}"/>
              </a:ext>
            </a:extLst>
          </p:cNvPr>
          <p:cNvSpPr/>
          <p:nvPr/>
        </p:nvSpPr>
        <p:spPr>
          <a:xfrm>
            <a:off x="6296354" y="4240521"/>
            <a:ext cx="682453"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Unvan 1">
            <a:extLst>
              <a:ext uri="{FF2B5EF4-FFF2-40B4-BE49-F238E27FC236}">
                <a16:creationId xmlns:a16="http://schemas.microsoft.com/office/drawing/2014/main" xmlns="" id="{887CAA9D-2DC8-4A34-AFB4-736698FF4873}"/>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847559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21</a:t>
            </a:fld>
            <a:endParaRPr lang="tr-TR" dirty="0"/>
          </a:p>
        </p:txBody>
      </p:sp>
      <p:sp>
        <p:nvSpPr>
          <p:cNvPr id="14" name="Metin kutusu 13">
            <a:extLst>
              <a:ext uri="{FF2B5EF4-FFF2-40B4-BE49-F238E27FC236}">
                <a16:creationId xmlns:a16="http://schemas.microsoft.com/office/drawing/2014/main" xmlns="" id="{B09471CE-9174-43E6-8543-137E47DBA118}"/>
              </a:ext>
            </a:extLst>
          </p:cNvPr>
          <p:cNvSpPr txBox="1"/>
          <p:nvPr/>
        </p:nvSpPr>
        <p:spPr>
          <a:xfrm>
            <a:off x="749910" y="3298050"/>
            <a:ext cx="6598989" cy="1354217"/>
          </a:xfrm>
          <a:prstGeom prst="rect">
            <a:avLst/>
          </a:prstGeom>
          <a:noFill/>
        </p:spPr>
        <p:txBody>
          <a:bodyPr wrap="square" rtlCol="0">
            <a:spAutoFit/>
          </a:bodyPr>
          <a:lstStyle/>
          <a:p>
            <a:pPr>
              <a:spcBef>
                <a:spcPts val="600"/>
              </a:spcBef>
              <a:spcAft>
                <a:spcPts val="600"/>
              </a:spcAft>
            </a:pPr>
            <a:r>
              <a:rPr lang="tr-TR" sz="2400" dirty="0">
                <a:solidFill>
                  <a:schemeClr val="bg1"/>
                </a:solidFill>
                <a:latin typeface="Calibri" panose="020F0502020204030204" pitchFamily="34" charset="0"/>
                <a:cs typeface="Calibri" panose="020F0502020204030204" pitchFamily="34" charset="0"/>
              </a:rPr>
              <a:t>Yerine Görevlendirilen kişi </a:t>
            </a:r>
            <a:r>
              <a:rPr lang="tr-TR" sz="2400" dirty="0">
                <a:solidFill>
                  <a:srgbClr val="FF0000"/>
                </a:solidFill>
                <a:latin typeface="Calibri" panose="020F0502020204030204" pitchFamily="34" charset="0"/>
                <a:cs typeface="Calibri" panose="020F0502020204030204" pitchFamily="34" charset="0"/>
              </a:rPr>
              <a:t>Görevlendirme Durumu Seçiniz</a:t>
            </a:r>
            <a:r>
              <a:rPr lang="tr-TR" sz="2400" dirty="0">
                <a:solidFill>
                  <a:schemeClr val="bg1"/>
                </a:solidFill>
                <a:latin typeface="Calibri" panose="020F0502020204030204" pitchFamily="34" charset="0"/>
                <a:cs typeface="Calibri" panose="020F0502020204030204" pitchFamily="34" charset="0"/>
              </a:rPr>
              <a:t> yazan listesinden seçilir.</a:t>
            </a:r>
          </a:p>
          <a:p>
            <a:pPr marL="342900" indent="-342900">
              <a:spcBef>
                <a:spcPts val="600"/>
              </a:spcBef>
              <a:spcAft>
                <a:spcPts val="600"/>
              </a:spcAft>
              <a:buFont typeface="Wingdings" panose="05000000000000000000" pitchFamily="2" charset="2"/>
              <a:buChar char="Ø"/>
            </a:pPr>
            <a:endParaRPr lang="tr-TR" sz="2400" dirty="0">
              <a:solidFill>
                <a:schemeClr val="bg1"/>
              </a:solidFill>
              <a:latin typeface="Calibri" panose="020F0502020204030204" pitchFamily="34" charset="0"/>
              <a:cs typeface="Calibri" panose="020F0502020204030204" pitchFamily="34" charset="0"/>
            </a:endParaRPr>
          </a:p>
        </p:txBody>
      </p:sp>
      <p:sp>
        <p:nvSpPr>
          <p:cNvPr id="17" name="Ok: Sağ 16">
            <a:extLst>
              <a:ext uri="{FF2B5EF4-FFF2-40B4-BE49-F238E27FC236}">
                <a16:creationId xmlns:a16="http://schemas.microsoft.com/office/drawing/2014/main" xmlns="" id="{D272B4F5-51D7-453C-9B41-67CBB3A42AFB}"/>
              </a:ext>
            </a:extLst>
          </p:cNvPr>
          <p:cNvSpPr/>
          <p:nvPr/>
        </p:nvSpPr>
        <p:spPr>
          <a:xfrm>
            <a:off x="7196363" y="3382877"/>
            <a:ext cx="978408" cy="3259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a:extLst>
              <a:ext uri="{FF2B5EF4-FFF2-40B4-BE49-F238E27FC236}">
                <a16:creationId xmlns:a16="http://schemas.microsoft.com/office/drawing/2014/main" xmlns="" id="{FE21DEF5-0745-4E89-9FD4-198F7EF82D16}"/>
              </a:ext>
            </a:extLst>
          </p:cNvPr>
          <p:cNvPicPr>
            <a:picLocks noChangeAspect="1"/>
          </p:cNvPicPr>
          <p:nvPr/>
        </p:nvPicPr>
        <p:blipFill>
          <a:blip r:embed="rId2"/>
          <a:stretch>
            <a:fillRect/>
          </a:stretch>
        </p:blipFill>
        <p:spPr>
          <a:xfrm>
            <a:off x="8284044" y="1092884"/>
            <a:ext cx="3428121" cy="4321319"/>
          </a:xfrm>
          <a:prstGeom prst="rect">
            <a:avLst/>
          </a:prstGeom>
        </p:spPr>
      </p:pic>
      <p:sp>
        <p:nvSpPr>
          <p:cNvPr id="10" name="Unvan 1">
            <a:extLst>
              <a:ext uri="{FF2B5EF4-FFF2-40B4-BE49-F238E27FC236}">
                <a16:creationId xmlns:a16="http://schemas.microsoft.com/office/drawing/2014/main" xmlns="" id="{50D66ECB-0CFE-4898-A19A-F11D8355AA86}"/>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3281408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800" dirty="0">
                <a:latin typeface="Calibri" panose="020F0502020204030204" pitchFamily="34" charset="0"/>
                <a:cs typeface="Calibri" panose="020F0502020204030204" pitchFamily="34" charset="0"/>
              </a:rPr>
              <a:t>ÖSYM GİS UYGULAMA-YENİ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22</a:t>
            </a:fld>
            <a:endParaRPr lang="tr-TR" dirty="0"/>
          </a:p>
        </p:txBody>
      </p:sp>
      <p:sp>
        <p:nvSpPr>
          <p:cNvPr id="16" name="Metin kutusu 15">
            <a:extLst>
              <a:ext uri="{FF2B5EF4-FFF2-40B4-BE49-F238E27FC236}">
                <a16:creationId xmlns:a16="http://schemas.microsoft.com/office/drawing/2014/main" xmlns="" id="{F61A3EA7-3338-4B9D-9869-F86FA8D53AC0}"/>
              </a:ext>
            </a:extLst>
          </p:cNvPr>
          <p:cNvSpPr txBox="1"/>
          <p:nvPr/>
        </p:nvSpPr>
        <p:spPr>
          <a:xfrm>
            <a:off x="446145" y="2638121"/>
            <a:ext cx="5938625" cy="2246769"/>
          </a:xfrm>
          <a:prstGeom prst="rect">
            <a:avLst/>
          </a:prstGeom>
          <a:noFill/>
        </p:spPr>
        <p:txBody>
          <a:bodyPr wrap="square" rtlCol="0">
            <a:spAutoFit/>
          </a:bodyPr>
          <a:lstStyle/>
          <a:p>
            <a:pPr algn="just">
              <a:spcBef>
                <a:spcPts val="600"/>
              </a:spcBef>
              <a:spcAft>
                <a:spcPts val="600"/>
              </a:spcAft>
            </a:pPr>
            <a:r>
              <a:rPr lang="tr-TR" sz="2800" dirty="0">
                <a:solidFill>
                  <a:schemeClr val="bg1"/>
                </a:solidFill>
                <a:latin typeface="Calibri" panose="020F0502020204030204" pitchFamily="34" charset="0"/>
                <a:cs typeface="Calibri" panose="020F0502020204030204" pitchFamily="34" charset="0"/>
              </a:rPr>
              <a:t>Eğer gelmeyen veya görevi değişen görevlinin yerine görevlendirme </a:t>
            </a:r>
            <a:r>
              <a:rPr lang="tr-TR" sz="2800" b="1" u="sng" dirty="0">
                <a:solidFill>
                  <a:schemeClr val="bg1"/>
                </a:solidFill>
                <a:latin typeface="Calibri" panose="020F0502020204030204" pitchFamily="34" charset="0"/>
                <a:cs typeface="Calibri" panose="020F0502020204030204" pitchFamily="34" charset="0"/>
              </a:rPr>
              <a:t>yapılmamış ise</a:t>
            </a:r>
            <a:r>
              <a:rPr lang="tr-TR" sz="2800" u="sng" dirty="0">
                <a:solidFill>
                  <a:schemeClr val="bg1"/>
                </a:solidFill>
                <a:latin typeface="Calibri" panose="020F0502020204030204" pitchFamily="34" charset="0"/>
                <a:cs typeface="Calibri" panose="020F0502020204030204" pitchFamily="34" charset="0"/>
              </a:rPr>
              <a:t> </a:t>
            </a:r>
            <a:r>
              <a:rPr lang="tr-TR" sz="2800" dirty="0">
                <a:solidFill>
                  <a:schemeClr val="bg1"/>
                </a:solidFill>
                <a:latin typeface="Calibri" panose="020F0502020204030204" pitchFamily="34" charset="0"/>
                <a:cs typeface="Calibri" panose="020F0502020204030204" pitchFamily="34" charset="0"/>
              </a:rPr>
              <a:t>‘Yerine Görevlendirme’ alanında ‘Görevlendirme Yapılmadı’ seçilmelidir.</a:t>
            </a:r>
          </a:p>
        </p:txBody>
      </p:sp>
      <p:sp>
        <p:nvSpPr>
          <p:cNvPr id="3" name="Ok: Sağ 2">
            <a:extLst>
              <a:ext uri="{FF2B5EF4-FFF2-40B4-BE49-F238E27FC236}">
                <a16:creationId xmlns:a16="http://schemas.microsoft.com/office/drawing/2014/main" xmlns="" id="{42B670D7-CE0A-48E9-9557-DAE5782A7727}"/>
              </a:ext>
            </a:extLst>
          </p:cNvPr>
          <p:cNvSpPr/>
          <p:nvPr/>
        </p:nvSpPr>
        <p:spPr>
          <a:xfrm>
            <a:off x="6502398" y="3571901"/>
            <a:ext cx="1265624" cy="3792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a:extLst>
              <a:ext uri="{FF2B5EF4-FFF2-40B4-BE49-F238E27FC236}">
                <a16:creationId xmlns:a16="http://schemas.microsoft.com/office/drawing/2014/main" xmlns="" id="{0B416431-C9DD-4404-9DA4-70CC44C14EA7}"/>
              </a:ext>
            </a:extLst>
          </p:cNvPr>
          <p:cNvPicPr>
            <a:picLocks noChangeAspect="1"/>
          </p:cNvPicPr>
          <p:nvPr/>
        </p:nvPicPr>
        <p:blipFill>
          <a:blip r:embed="rId2"/>
          <a:stretch>
            <a:fillRect/>
          </a:stretch>
        </p:blipFill>
        <p:spPr>
          <a:xfrm>
            <a:off x="7885650" y="981941"/>
            <a:ext cx="3860205" cy="4125191"/>
          </a:xfrm>
          <a:prstGeom prst="rect">
            <a:avLst/>
          </a:prstGeom>
        </p:spPr>
      </p:pic>
      <p:sp>
        <p:nvSpPr>
          <p:cNvPr id="11" name="Unvan 1">
            <a:extLst>
              <a:ext uri="{FF2B5EF4-FFF2-40B4-BE49-F238E27FC236}">
                <a16:creationId xmlns:a16="http://schemas.microsoft.com/office/drawing/2014/main" xmlns="" id="{84EB733E-46AF-4C22-8596-C9FF7E2D3409}"/>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271484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800" dirty="0">
                <a:latin typeface="Calibri" panose="020F0502020204030204" pitchFamily="34" charset="0"/>
                <a:cs typeface="Calibri" panose="020F0502020204030204" pitchFamily="34" charset="0"/>
              </a:rPr>
              <a:t>ÖSYM MOBİL UYGULAMA-YENİ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23</a:t>
            </a:fld>
            <a:endParaRPr lang="tr-TR" dirty="0"/>
          </a:p>
        </p:txBody>
      </p:sp>
      <p:pic>
        <p:nvPicPr>
          <p:cNvPr id="4" name="Resim 3">
            <a:extLst>
              <a:ext uri="{FF2B5EF4-FFF2-40B4-BE49-F238E27FC236}">
                <a16:creationId xmlns:a16="http://schemas.microsoft.com/office/drawing/2014/main" xmlns="" id="{8F90D703-58A3-4CF3-B961-5DCF660BCC95}"/>
              </a:ext>
            </a:extLst>
          </p:cNvPr>
          <p:cNvPicPr>
            <a:picLocks noChangeAspect="1"/>
          </p:cNvPicPr>
          <p:nvPr/>
        </p:nvPicPr>
        <p:blipFill>
          <a:blip r:embed="rId2"/>
          <a:stretch>
            <a:fillRect/>
          </a:stretch>
        </p:blipFill>
        <p:spPr>
          <a:xfrm>
            <a:off x="810012" y="2929483"/>
            <a:ext cx="5095875" cy="1228725"/>
          </a:xfrm>
          <a:prstGeom prst="rect">
            <a:avLst/>
          </a:prstGeom>
        </p:spPr>
      </p:pic>
      <p:sp>
        <p:nvSpPr>
          <p:cNvPr id="15" name="Metin kutusu 14">
            <a:extLst>
              <a:ext uri="{FF2B5EF4-FFF2-40B4-BE49-F238E27FC236}">
                <a16:creationId xmlns:a16="http://schemas.microsoft.com/office/drawing/2014/main" xmlns="" id="{31374EA8-5C21-4232-8AEF-36F8D93CC9B5}"/>
              </a:ext>
            </a:extLst>
          </p:cNvPr>
          <p:cNvSpPr txBox="1"/>
          <p:nvPr/>
        </p:nvSpPr>
        <p:spPr>
          <a:xfrm>
            <a:off x="7269757" y="3034823"/>
            <a:ext cx="4442408" cy="2246769"/>
          </a:xfrm>
          <a:prstGeom prst="rect">
            <a:avLst/>
          </a:prstGeom>
          <a:noFill/>
        </p:spPr>
        <p:txBody>
          <a:bodyPr wrap="square" rtlCol="0">
            <a:spAutoFit/>
          </a:bodyPr>
          <a:lstStyle/>
          <a:p>
            <a:pPr algn="just">
              <a:spcBef>
                <a:spcPts val="600"/>
              </a:spcBef>
              <a:spcAft>
                <a:spcPts val="600"/>
              </a:spcAft>
            </a:pPr>
            <a:r>
              <a:rPr lang="tr-TR" sz="2800" dirty="0">
                <a:solidFill>
                  <a:schemeClr val="bg1"/>
                </a:solidFill>
                <a:latin typeface="Calibri" panose="020F0502020204030204" pitchFamily="34" charset="0"/>
                <a:cs typeface="Calibri" panose="020F0502020204030204" pitchFamily="34" charset="0"/>
              </a:rPr>
              <a:t>Gerekli tüm kontroller tamamlandıktan sonra yoklama işlemini kaydetmek için ‘</a:t>
            </a:r>
            <a:r>
              <a:rPr lang="tr-TR" sz="2800" dirty="0">
                <a:solidFill>
                  <a:srgbClr val="FF0000"/>
                </a:solidFill>
                <a:latin typeface="Calibri" panose="020F0502020204030204" pitchFamily="34" charset="0"/>
                <a:cs typeface="Calibri" panose="020F0502020204030204" pitchFamily="34" charset="0"/>
              </a:rPr>
              <a:t>Yoklamayı Kaydet</a:t>
            </a:r>
            <a:r>
              <a:rPr lang="tr-TR" sz="2800" dirty="0">
                <a:solidFill>
                  <a:schemeClr val="bg1"/>
                </a:solidFill>
                <a:latin typeface="Calibri" panose="020F0502020204030204" pitchFamily="34" charset="0"/>
                <a:cs typeface="Calibri" panose="020F0502020204030204" pitchFamily="34" charset="0"/>
              </a:rPr>
              <a:t>’ butonuna tıklanmalıdır.</a:t>
            </a:r>
          </a:p>
        </p:txBody>
      </p:sp>
      <p:sp>
        <p:nvSpPr>
          <p:cNvPr id="16" name="Ok: Sağ 15">
            <a:extLst>
              <a:ext uri="{FF2B5EF4-FFF2-40B4-BE49-F238E27FC236}">
                <a16:creationId xmlns:a16="http://schemas.microsoft.com/office/drawing/2014/main" xmlns="" id="{60BA92A5-69E1-4351-8CE8-1B916DE70647}"/>
              </a:ext>
            </a:extLst>
          </p:cNvPr>
          <p:cNvSpPr/>
          <p:nvPr/>
        </p:nvSpPr>
        <p:spPr>
          <a:xfrm rot="10800000">
            <a:off x="6170549" y="3834244"/>
            <a:ext cx="978408" cy="3239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Parallelogram 7">
            <a:extLst>
              <a:ext uri="{FF2B5EF4-FFF2-40B4-BE49-F238E27FC236}">
                <a16:creationId xmlns:a16="http://schemas.microsoft.com/office/drawing/2014/main" xmlns="" id="{95BD10C7-94A1-4AF0-80D5-4EA861C39D5C}"/>
              </a:ext>
            </a:extLst>
          </p:cNvPr>
          <p:cNvSpPr/>
          <p:nvPr/>
        </p:nvSpPr>
        <p:spPr>
          <a:xfrm>
            <a:off x="7885650" y="203908"/>
            <a:ext cx="3826515" cy="540000"/>
          </a:xfrm>
          <a:prstGeom prst="parallelogram">
            <a:avLst>
              <a:gd name="adj" fmla="val 12693"/>
            </a:avLst>
          </a:prstGeom>
          <a:solidFill>
            <a:srgbClr val="007287"/>
          </a:solidFill>
          <a:ln>
            <a:solidFill>
              <a:srgbClr val="0072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9" name="Unvan 1">
            <a:extLst>
              <a:ext uri="{FF2B5EF4-FFF2-40B4-BE49-F238E27FC236}">
                <a16:creationId xmlns:a16="http://schemas.microsoft.com/office/drawing/2014/main" xmlns="" id="{4EF4C890-180D-4A83-93B9-033F0D1F13AA}"/>
              </a:ext>
            </a:extLst>
          </p:cNvPr>
          <p:cNvSpPr txBox="1">
            <a:spLocks/>
          </p:cNvSpPr>
          <p:nvPr/>
        </p:nvSpPr>
        <p:spPr>
          <a:xfrm>
            <a:off x="7768022" y="212800"/>
            <a:ext cx="3826516"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800" dirty="0">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1971071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24</a:t>
            </a:fld>
            <a:endParaRPr lang="tr-TR" dirty="0"/>
          </a:p>
        </p:txBody>
      </p:sp>
      <p:sp>
        <p:nvSpPr>
          <p:cNvPr id="16" name="Metin kutusu 15">
            <a:extLst>
              <a:ext uri="{FF2B5EF4-FFF2-40B4-BE49-F238E27FC236}">
                <a16:creationId xmlns:a16="http://schemas.microsoft.com/office/drawing/2014/main" xmlns="" id="{F61A3EA7-3338-4B9D-9869-F86FA8D53AC0}"/>
              </a:ext>
            </a:extLst>
          </p:cNvPr>
          <p:cNvSpPr txBox="1"/>
          <p:nvPr/>
        </p:nvSpPr>
        <p:spPr>
          <a:xfrm>
            <a:off x="705364" y="1510505"/>
            <a:ext cx="10482063" cy="830997"/>
          </a:xfrm>
          <a:prstGeom prst="rect">
            <a:avLst/>
          </a:prstGeom>
          <a:noFill/>
        </p:spPr>
        <p:txBody>
          <a:bodyPr wrap="square" rtlCol="0">
            <a:spAutoFit/>
          </a:bodyPr>
          <a:lstStyle/>
          <a:p>
            <a:pPr>
              <a:spcBef>
                <a:spcPts val="600"/>
              </a:spcBef>
              <a:spcAft>
                <a:spcPts val="600"/>
              </a:spcAft>
            </a:pPr>
            <a:r>
              <a:rPr lang="tr-TR" sz="2400" dirty="0">
                <a:solidFill>
                  <a:schemeClr val="bg1"/>
                </a:solidFill>
                <a:latin typeface="Calibri" panose="020F0502020204030204" pitchFamily="34" charset="0"/>
                <a:cs typeface="Calibri" panose="020F0502020204030204" pitchFamily="34" charset="0"/>
              </a:rPr>
              <a:t>Yoklama kayıt edildikten sonra ekranda 3. aşama olan Yoklama Listesi turkuaz hale gelir ve kayıt edilmiş olan yoklama listesi ön izleme şeklinde ekranda gösterilir.</a:t>
            </a:r>
          </a:p>
        </p:txBody>
      </p:sp>
      <p:pic>
        <p:nvPicPr>
          <p:cNvPr id="9218" name="Resim 5" descr="image014">
            <a:extLst>
              <a:ext uri="{FF2B5EF4-FFF2-40B4-BE49-F238E27FC236}">
                <a16:creationId xmlns:a16="http://schemas.microsoft.com/office/drawing/2014/main" xmlns="" id="{F3460FCF-2AA0-4991-8ED5-82B66F92F79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42887" y="2495485"/>
            <a:ext cx="5407016" cy="1676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Metin kutusu 8">
            <a:extLst>
              <a:ext uri="{FF2B5EF4-FFF2-40B4-BE49-F238E27FC236}">
                <a16:creationId xmlns:a16="http://schemas.microsoft.com/office/drawing/2014/main" xmlns="" id="{895BBA5C-E7AA-493B-999D-05B0AA73F7D7}"/>
              </a:ext>
            </a:extLst>
          </p:cNvPr>
          <p:cNvSpPr txBox="1"/>
          <p:nvPr/>
        </p:nvSpPr>
        <p:spPr>
          <a:xfrm>
            <a:off x="705364" y="4207961"/>
            <a:ext cx="11006801" cy="1200329"/>
          </a:xfrm>
          <a:prstGeom prst="rect">
            <a:avLst/>
          </a:prstGeom>
          <a:noFill/>
        </p:spPr>
        <p:txBody>
          <a:bodyPr wrap="square" rtlCol="0">
            <a:spAutoFit/>
          </a:bodyPr>
          <a:lstStyle/>
          <a:p>
            <a:pPr>
              <a:spcBef>
                <a:spcPts val="600"/>
              </a:spcBef>
              <a:spcAft>
                <a:spcPts val="600"/>
              </a:spcAft>
            </a:pPr>
            <a:r>
              <a:rPr lang="tr-TR" sz="2400" dirty="0">
                <a:solidFill>
                  <a:schemeClr val="bg1"/>
                </a:solidFill>
                <a:latin typeface="Calibri" panose="020F0502020204030204" pitchFamily="34" charset="0"/>
                <a:cs typeface="Calibri" panose="020F0502020204030204" pitchFamily="34" charset="0"/>
              </a:rPr>
              <a:t>Yapılan yoklamanın ön izlemesi görüntülenirken hatalı işlem yapılmış olduğu görülür veya değişiklik yapılması gerekir ise </a:t>
            </a:r>
            <a:r>
              <a:rPr lang="tr-TR" sz="2400" b="1" dirty="0">
                <a:solidFill>
                  <a:schemeClr val="bg1"/>
                </a:solidFill>
                <a:latin typeface="Calibri" panose="020F0502020204030204" pitchFamily="34" charset="0"/>
                <a:cs typeface="Calibri" panose="020F0502020204030204" pitchFamily="34" charset="0"/>
              </a:rPr>
              <a:t>‘Yoklamayı Sil’</a:t>
            </a:r>
            <a:r>
              <a:rPr lang="tr-TR" sz="2400" dirty="0">
                <a:solidFill>
                  <a:schemeClr val="bg1"/>
                </a:solidFill>
                <a:latin typeface="Calibri" panose="020F0502020204030204" pitchFamily="34" charset="0"/>
                <a:cs typeface="Calibri" panose="020F0502020204030204" pitchFamily="34" charset="0"/>
              </a:rPr>
              <a:t> butonuna tıklanarak </a:t>
            </a:r>
            <a:r>
              <a:rPr lang="tr-TR" sz="2400" b="1" u="sng" dirty="0">
                <a:solidFill>
                  <a:schemeClr val="bg1"/>
                </a:solidFill>
                <a:latin typeface="Calibri" panose="020F0502020204030204" pitchFamily="34" charset="0"/>
                <a:cs typeface="Calibri" panose="020F0502020204030204" pitchFamily="34" charset="0"/>
              </a:rPr>
              <a:t>işlem sıfırlanır </a:t>
            </a:r>
            <a:r>
              <a:rPr lang="tr-TR" sz="2400" dirty="0">
                <a:solidFill>
                  <a:schemeClr val="bg1"/>
                </a:solidFill>
                <a:latin typeface="Calibri" panose="020F0502020204030204" pitchFamily="34" charset="0"/>
                <a:cs typeface="Calibri" panose="020F0502020204030204" pitchFamily="34" charset="0"/>
              </a:rPr>
              <a:t>ve</a:t>
            </a:r>
            <a:r>
              <a:rPr lang="tr-TR" sz="2400" b="1" u="sng" dirty="0">
                <a:solidFill>
                  <a:schemeClr val="bg1"/>
                </a:solidFill>
                <a:latin typeface="Calibri" panose="020F0502020204030204" pitchFamily="34" charset="0"/>
                <a:cs typeface="Calibri" panose="020F0502020204030204" pitchFamily="34" charset="0"/>
              </a:rPr>
              <a:t> en başa dönülerek yeniden </a:t>
            </a:r>
            <a:r>
              <a:rPr lang="tr-TR" sz="2400" dirty="0">
                <a:solidFill>
                  <a:schemeClr val="bg1"/>
                </a:solidFill>
                <a:latin typeface="Calibri" panose="020F0502020204030204" pitchFamily="34" charset="0"/>
                <a:cs typeface="Calibri" panose="020F0502020204030204" pitchFamily="34" charset="0"/>
              </a:rPr>
              <a:t>yoklama kayıt işlemi yapılmasına izin verilir.</a:t>
            </a:r>
          </a:p>
        </p:txBody>
      </p:sp>
      <p:pic>
        <p:nvPicPr>
          <p:cNvPr id="9219" name="Resim 3" descr="image016">
            <a:extLst>
              <a:ext uri="{FF2B5EF4-FFF2-40B4-BE49-F238E27FC236}">
                <a16:creationId xmlns:a16="http://schemas.microsoft.com/office/drawing/2014/main" xmlns="" id="{70E4AC94-6512-44B7-9A9E-80D83FE0393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02247" y="5434677"/>
            <a:ext cx="5447656" cy="11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Unvan 1">
            <a:extLst>
              <a:ext uri="{FF2B5EF4-FFF2-40B4-BE49-F238E27FC236}">
                <a16:creationId xmlns:a16="http://schemas.microsoft.com/office/drawing/2014/main" xmlns="" id="{734EBE5A-E025-423A-8FDB-C5FC84E72B13}"/>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2322924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800" dirty="0">
                <a:latin typeface="Calibri" panose="020F0502020204030204" pitchFamily="34" charset="0"/>
                <a:cs typeface="Calibri" panose="020F0502020204030204" pitchFamily="34" charset="0"/>
              </a:rPr>
              <a:t>ÖSYM MOBİL GİS UYGULAMA</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25</a:t>
            </a:fld>
            <a:endParaRPr lang="tr-TR" dirty="0"/>
          </a:p>
        </p:txBody>
      </p:sp>
      <p:sp>
        <p:nvSpPr>
          <p:cNvPr id="9" name="Unvan 1">
            <a:extLst>
              <a:ext uri="{FF2B5EF4-FFF2-40B4-BE49-F238E27FC236}">
                <a16:creationId xmlns:a16="http://schemas.microsoft.com/office/drawing/2014/main" xmlns="" id="{BCFCF883-E1A8-41D2-84F6-42BF7FF07F14}"/>
              </a:ext>
            </a:extLst>
          </p:cNvPr>
          <p:cNvSpPr txBox="1">
            <a:spLocks/>
          </p:cNvSpPr>
          <p:nvPr/>
        </p:nvSpPr>
        <p:spPr>
          <a:xfrm>
            <a:off x="2549233" y="2588707"/>
            <a:ext cx="7148946"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MOBİL GİS UYGULAMASI</a:t>
            </a:r>
          </a:p>
        </p:txBody>
      </p:sp>
    </p:spTree>
    <p:extLst>
      <p:ext uri="{BB962C8B-B14F-4D97-AF65-F5344CB8AC3E}">
        <p14:creationId xmlns:p14="http://schemas.microsoft.com/office/powerpoint/2010/main" val="4066844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26</a:t>
            </a:fld>
            <a:endParaRPr lang="tr-TR" dirty="0"/>
          </a:p>
        </p:txBody>
      </p:sp>
      <p:sp>
        <p:nvSpPr>
          <p:cNvPr id="16" name="Metin kutusu 15">
            <a:extLst>
              <a:ext uri="{FF2B5EF4-FFF2-40B4-BE49-F238E27FC236}">
                <a16:creationId xmlns:a16="http://schemas.microsoft.com/office/drawing/2014/main" xmlns="" id="{F61A3EA7-3338-4B9D-9869-F86FA8D53AC0}"/>
              </a:ext>
            </a:extLst>
          </p:cNvPr>
          <p:cNvSpPr txBox="1"/>
          <p:nvPr/>
        </p:nvSpPr>
        <p:spPr>
          <a:xfrm>
            <a:off x="1556008" y="1157855"/>
            <a:ext cx="10857197" cy="769441"/>
          </a:xfrm>
          <a:prstGeom prst="rect">
            <a:avLst/>
          </a:prstGeom>
          <a:noFill/>
        </p:spPr>
        <p:txBody>
          <a:bodyPr wrap="square" rtlCol="0">
            <a:spAutoFit/>
          </a:bodyPr>
          <a:lstStyle/>
          <a:p>
            <a:pPr>
              <a:spcBef>
                <a:spcPts val="600"/>
              </a:spcBef>
              <a:spcAft>
                <a:spcPts val="600"/>
              </a:spcAft>
            </a:pPr>
            <a:r>
              <a:rPr lang="tr-TR" sz="2200" dirty="0">
                <a:solidFill>
                  <a:schemeClr val="bg1"/>
                </a:solidFill>
                <a:latin typeface="Calibri" panose="020F0502020204030204" pitchFamily="34" charset="0"/>
                <a:cs typeface="Calibri" panose="020F0502020204030204" pitchFamily="34" charset="0"/>
              </a:rPr>
              <a:t>Görevli değişiklik işlemleri için GİS Mobil uygulamasının işleyişi de benzer şekilde olup sürece ait görüntülerle birlikte görevli değişiklik işlemini tamamlamanız gerekmektedir.</a:t>
            </a:r>
          </a:p>
        </p:txBody>
      </p:sp>
      <p:pic>
        <p:nvPicPr>
          <p:cNvPr id="10242" name="Resim 2" descr="image017">
            <a:extLst>
              <a:ext uri="{FF2B5EF4-FFF2-40B4-BE49-F238E27FC236}">
                <a16:creationId xmlns:a16="http://schemas.microsoft.com/office/drawing/2014/main" xmlns="" id="{C1EB2990-9AF8-420A-8B37-FBA5CFEE39D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85033" y="2181258"/>
            <a:ext cx="2641714" cy="4540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Resim 1" descr="image018">
            <a:extLst>
              <a:ext uri="{FF2B5EF4-FFF2-40B4-BE49-F238E27FC236}">
                <a16:creationId xmlns:a16="http://schemas.microsoft.com/office/drawing/2014/main" xmlns="" id="{AC9C35B7-5128-4ACC-9D81-5F54B220F95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16552" y="2029094"/>
            <a:ext cx="2592899" cy="461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sim 1">
            <a:extLst>
              <a:ext uri="{FF2B5EF4-FFF2-40B4-BE49-F238E27FC236}">
                <a16:creationId xmlns:a16="http://schemas.microsoft.com/office/drawing/2014/main" xmlns="" id="{8559ED89-FE8E-4E13-9E8B-354029395A70}"/>
              </a:ext>
            </a:extLst>
          </p:cNvPr>
          <p:cNvPicPr>
            <a:picLocks noChangeAspect="1"/>
          </p:cNvPicPr>
          <p:nvPr/>
        </p:nvPicPr>
        <p:blipFill>
          <a:blip r:embed="rId4"/>
          <a:stretch>
            <a:fillRect/>
          </a:stretch>
        </p:blipFill>
        <p:spPr>
          <a:xfrm>
            <a:off x="8466923" y="2037986"/>
            <a:ext cx="2194618" cy="4616106"/>
          </a:xfrm>
          <a:prstGeom prst="rect">
            <a:avLst/>
          </a:prstGeom>
        </p:spPr>
      </p:pic>
      <p:sp>
        <p:nvSpPr>
          <p:cNvPr id="10" name="Ok: Sağ 9">
            <a:extLst>
              <a:ext uri="{FF2B5EF4-FFF2-40B4-BE49-F238E27FC236}">
                <a16:creationId xmlns:a16="http://schemas.microsoft.com/office/drawing/2014/main" xmlns="" id="{BBAA60B7-6E78-41E0-8CAC-2AC0CCF2CBB6}"/>
              </a:ext>
            </a:extLst>
          </p:cNvPr>
          <p:cNvSpPr/>
          <p:nvPr/>
        </p:nvSpPr>
        <p:spPr>
          <a:xfrm>
            <a:off x="3708074" y="3671316"/>
            <a:ext cx="95515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xmlns="" id="{197353EF-D4DE-4EF0-B5E8-160B6B3A862C}"/>
              </a:ext>
            </a:extLst>
          </p:cNvPr>
          <p:cNvSpPr/>
          <p:nvPr/>
        </p:nvSpPr>
        <p:spPr>
          <a:xfrm>
            <a:off x="7460608" y="3467380"/>
            <a:ext cx="95515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Unvan 1">
            <a:extLst>
              <a:ext uri="{FF2B5EF4-FFF2-40B4-BE49-F238E27FC236}">
                <a16:creationId xmlns:a16="http://schemas.microsoft.com/office/drawing/2014/main" xmlns="" id="{825999D7-0A37-45AC-AC7E-9CAB83ABB282}"/>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GİS UYGULAMA</a:t>
            </a:r>
          </a:p>
        </p:txBody>
      </p:sp>
    </p:spTree>
    <p:extLst>
      <p:ext uri="{BB962C8B-B14F-4D97-AF65-F5344CB8AC3E}">
        <p14:creationId xmlns:p14="http://schemas.microsoft.com/office/powerpoint/2010/main" val="38798763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7" name="Slayt Numarası Yer Tutucusu 6"/>
          <p:cNvSpPr>
            <a:spLocks noGrp="1"/>
          </p:cNvSpPr>
          <p:nvPr>
            <p:ph type="sldNum" sz="quarter" idx="12"/>
          </p:nvPr>
        </p:nvSpPr>
        <p:spPr/>
        <p:txBody>
          <a:bodyPr/>
          <a:lstStyle/>
          <a:p>
            <a:fld id="{5E4DF653-7172-3143-90C0-7F385A2564DE}" type="slidenum">
              <a:rPr lang="tr-TR" smtClean="0"/>
              <a:pPr/>
              <a:t>27</a:t>
            </a:fld>
            <a:endParaRPr lang="tr-TR" dirty="0"/>
          </a:p>
        </p:txBody>
      </p:sp>
      <p:sp>
        <p:nvSpPr>
          <p:cNvPr id="12" name="Metin kutusu 11">
            <a:extLst>
              <a:ext uri="{FF2B5EF4-FFF2-40B4-BE49-F238E27FC236}">
                <a16:creationId xmlns:a16="http://schemas.microsoft.com/office/drawing/2014/main" xmlns="" id="{51774836-A431-44E4-BDBA-CC233F0347CC}"/>
              </a:ext>
            </a:extLst>
          </p:cNvPr>
          <p:cNvSpPr txBox="1"/>
          <p:nvPr/>
        </p:nvSpPr>
        <p:spPr>
          <a:xfrm>
            <a:off x="1094454" y="2237718"/>
            <a:ext cx="10857197" cy="430887"/>
          </a:xfrm>
          <a:prstGeom prst="rect">
            <a:avLst/>
          </a:prstGeom>
          <a:noFill/>
        </p:spPr>
        <p:txBody>
          <a:bodyPr wrap="square" rtlCol="0">
            <a:spAutoFit/>
          </a:bodyPr>
          <a:lstStyle/>
          <a:p>
            <a:pPr>
              <a:spcBef>
                <a:spcPts val="600"/>
              </a:spcBef>
              <a:spcAft>
                <a:spcPts val="600"/>
              </a:spcAft>
            </a:pPr>
            <a:r>
              <a:rPr lang="tr-TR" sz="2200" dirty="0">
                <a:solidFill>
                  <a:schemeClr val="bg1"/>
                </a:solidFill>
                <a:latin typeface="Calibri" panose="020F0502020204030204" pitchFamily="34" charset="0"/>
                <a:cs typeface="Calibri" panose="020F0502020204030204" pitchFamily="34" charset="0"/>
              </a:rPr>
              <a:t>Sınav binasına giriş </a:t>
            </a:r>
            <a:r>
              <a:rPr lang="tr-TR" sz="2200" dirty="0" err="1">
                <a:solidFill>
                  <a:schemeClr val="bg1"/>
                </a:solidFill>
                <a:latin typeface="Calibri" panose="020F0502020204030204" pitchFamily="34" charset="0"/>
                <a:cs typeface="Calibri" panose="020F0502020204030204" pitchFamily="34" charset="0"/>
              </a:rPr>
              <a:t>işlemlerileri</a:t>
            </a:r>
            <a:r>
              <a:rPr lang="tr-TR" sz="2200" dirty="0">
                <a:solidFill>
                  <a:schemeClr val="bg1"/>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2776927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7" name="Slayt Numarası Yer Tutucusu 6"/>
          <p:cNvSpPr>
            <a:spLocks noGrp="1"/>
          </p:cNvSpPr>
          <p:nvPr>
            <p:ph type="sldNum" sz="quarter" idx="12"/>
          </p:nvPr>
        </p:nvSpPr>
        <p:spPr/>
        <p:txBody>
          <a:bodyPr/>
          <a:lstStyle/>
          <a:p>
            <a:fld id="{5E4DF653-7172-3143-90C0-7F385A2564DE}" type="slidenum">
              <a:rPr lang="tr-TR" smtClean="0"/>
              <a:pPr/>
              <a:t>28</a:t>
            </a:fld>
            <a:endParaRPr lang="tr-TR" dirty="0"/>
          </a:p>
        </p:txBody>
      </p:sp>
      <p:pic>
        <p:nvPicPr>
          <p:cNvPr id="3" name="Resim 2">
            <a:extLst>
              <a:ext uri="{FF2B5EF4-FFF2-40B4-BE49-F238E27FC236}">
                <a16:creationId xmlns:a16="http://schemas.microsoft.com/office/drawing/2014/main" xmlns="" id="{671633AB-DE3C-4F14-B19F-C78ED444E36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2589"/>
            <a:ext cx="12192000" cy="6879073"/>
          </a:xfrm>
          <a:prstGeom prst="rect">
            <a:avLst/>
          </a:prstGeom>
        </p:spPr>
      </p:pic>
      <p:sp>
        <p:nvSpPr>
          <p:cNvPr id="10" name="Dikdörtgen 9">
            <a:extLst>
              <a:ext uri="{FF2B5EF4-FFF2-40B4-BE49-F238E27FC236}">
                <a16:creationId xmlns:a16="http://schemas.microsoft.com/office/drawing/2014/main" xmlns="" id="{D907A4D9-23D8-4327-96FD-32BA47FF5816}"/>
              </a:ext>
            </a:extLst>
          </p:cNvPr>
          <p:cNvSpPr/>
          <p:nvPr/>
        </p:nvSpPr>
        <p:spPr>
          <a:xfrm>
            <a:off x="975360" y="31166"/>
            <a:ext cx="10896587" cy="553998"/>
          </a:xfrm>
          <a:prstGeom prst="rect">
            <a:avLst/>
          </a:prstGeom>
        </p:spPr>
        <p:txBody>
          <a:bodyPr wrap="square">
            <a:spAutoFit/>
          </a:bodyPr>
          <a:lstStyle/>
          <a:p>
            <a:pPr algn="r"/>
            <a:r>
              <a:rPr lang="tr-TR" sz="3000" b="1" dirty="0">
                <a:solidFill>
                  <a:srgbClr val="FF0000"/>
                </a:solidFill>
                <a:latin typeface="Calibri" panose="020F0502020204030204" pitchFamily="34" charset="0"/>
                <a:cs typeface="Calibri" panose="020F0502020204030204" pitchFamily="34" charset="0"/>
              </a:rPr>
              <a:t>Sınav Binasına Aday Giriş İşlemleri Bu Görsele Göre Yapılacaktır</a:t>
            </a:r>
          </a:p>
        </p:txBody>
      </p:sp>
      <p:sp>
        <p:nvSpPr>
          <p:cNvPr id="8" name="Metin kutusu 7">
            <a:extLst>
              <a:ext uri="{FF2B5EF4-FFF2-40B4-BE49-F238E27FC236}">
                <a16:creationId xmlns:a16="http://schemas.microsoft.com/office/drawing/2014/main" xmlns="" id="{D7E33DE6-279C-4CF9-87B2-2BB150BDD037}"/>
              </a:ext>
            </a:extLst>
          </p:cNvPr>
          <p:cNvSpPr txBox="1"/>
          <p:nvPr/>
        </p:nvSpPr>
        <p:spPr>
          <a:xfrm>
            <a:off x="1956316" y="6372697"/>
            <a:ext cx="2654894" cy="369332"/>
          </a:xfrm>
          <a:prstGeom prst="rect">
            <a:avLst/>
          </a:prstGeom>
          <a:noFill/>
        </p:spPr>
        <p:txBody>
          <a:bodyPr wrap="none" rtlCol="0">
            <a:spAutoFit/>
          </a:bodyPr>
          <a:lstStyle/>
          <a:p>
            <a:r>
              <a:rPr lang="tr-TR" b="1" dirty="0">
                <a:solidFill>
                  <a:srgbClr val="FF0000"/>
                </a:solidFill>
              </a:rPr>
              <a:t>Güvenlik Kontrol Alanı</a:t>
            </a:r>
          </a:p>
        </p:txBody>
      </p:sp>
      <p:sp>
        <p:nvSpPr>
          <p:cNvPr id="9" name="Metin kutusu 8">
            <a:extLst>
              <a:ext uri="{FF2B5EF4-FFF2-40B4-BE49-F238E27FC236}">
                <a16:creationId xmlns:a16="http://schemas.microsoft.com/office/drawing/2014/main" xmlns="" id="{CF72BB99-8E0D-48D0-B569-8D8136E0C133}"/>
              </a:ext>
            </a:extLst>
          </p:cNvPr>
          <p:cNvSpPr txBox="1"/>
          <p:nvPr/>
        </p:nvSpPr>
        <p:spPr>
          <a:xfrm>
            <a:off x="6347589" y="6224536"/>
            <a:ext cx="5540299" cy="646331"/>
          </a:xfrm>
          <a:prstGeom prst="rect">
            <a:avLst/>
          </a:prstGeom>
          <a:noFill/>
        </p:spPr>
        <p:txBody>
          <a:bodyPr wrap="none" rtlCol="0">
            <a:spAutoFit/>
          </a:bodyPr>
          <a:lstStyle/>
          <a:p>
            <a:pPr algn="ctr"/>
            <a:r>
              <a:rPr lang="tr-TR" b="1" dirty="0">
                <a:solidFill>
                  <a:srgbClr val="FF0000"/>
                </a:solidFill>
              </a:rPr>
              <a:t>Geçerli Kimlik Belgesi/Sınava Giriş Belgesi (SGB)</a:t>
            </a:r>
          </a:p>
          <a:p>
            <a:pPr algn="ctr"/>
            <a:r>
              <a:rPr lang="tr-TR" b="1" dirty="0">
                <a:solidFill>
                  <a:srgbClr val="FF0000"/>
                </a:solidFill>
              </a:rPr>
              <a:t> Kontrol Alanı</a:t>
            </a:r>
          </a:p>
        </p:txBody>
      </p:sp>
      <p:sp>
        <p:nvSpPr>
          <p:cNvPr id="11" name="Köşeli Çift Ayraç 12">
            <a:extLst>
              <a:ext uri="{FF2B5EF4-FFF2-40B4-BE49-F238E27FC236}">
                <a16:creationId xmlns:a16="http://schemas.microsoft.com/office/drawing/2014/main" xmlns="" id="{6037FAE5-8853-4CAC-B820-B1951F593FDB}"/>
              </a:ext>
            </a:extLst>
          </p:cNvPr>
          <p:cNvSpPr/>
          <p:nvPr/>
        </p:nvSpPr>
        <p:spPr>
          <a:xfrm rot="10289681">
            <a:off x="11501498" y="5061438"/>
            <a:ext cx="531909" cy="440341"/>
          </a:xfrm>
          <a:prstGeom prst="chevron">
            <a:avLst/>
          </a:prstGeom>
          <a:solidFill>
            <a:srgbClr val="548235"/>
          </a:solidFill>
          <a:ln>
            <a:solidFill>
              <a:srgbClr val="0E75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1561037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7" name="Slayt Numarası Yer Tutucusu 6"/>
          <p:cNvSpPr>
            <a:spLocks noGrp="1"/>
          </p:cNvSpPr>
          <p:nvPr>
            <p:ph type="sldNum" sz="quarter" idx="12"/>
          </p:nvPr>
        </p:nvSpPr>
        <p:spPr/>
        <p:txBody>
          <a:bodyPr/>
          <a:lstStyle/>
          <a:p>
            <a:fld id="{5E4DF653-7172-3143-90C0-7F385A2564DE}" type="slidenum">
              <a:rPr lang="tr-TR" smtClean="0"/>
              <a:pPr/>
              <a:t>29</a:t>
            </a:fld>
            <a:endParaRPr lang="tr-TR" dirty="0"/>
          </a:p>
        </p:txBody>
      </p:sp>
      <p:pic>
        <p:nvPicPr>
          <p:cNvPr id="2" name="Resim 1">
            <a:extLst>
              <a:ext uri="{FF2B5EF4-FFF2-40B4-BE49-F238E27FC236}">
                <a16:creationId xmlns:a16="http://schemas.microsoft.com/office/drawing/2014/main" xmlns="" id="{6160F235-2237-4342-8202-F417B5A56AC2}"/>
              </a:ext>
            </a:extLst>
          </p:cNvPr>
          <p:cNvPicPr>
            <a:picLocks noChangeAspect="1"/>
          </p:cNvPicPr>
          <p:nvPr/>
        </p:nvPicPr>
        <p:blipFill>
          <a:blip r:embed="rId3"/>
          <a:stretch>
            <a:fillRect/>
          </a:stretch>
        </p:blipFill>
        <p:spPr>
          <a:xfrm>
            <a:off x="6724200" y="1095583"/>
            <a:ext cx="4726015" cy="5381448"/>
          </a:xfrm>
          <a:prstGeom prst="rect">
            <a:avLst/>
          </a:prstGeom>
        </p:spPr>
      </p:pic>
      <p:sp>
        <p:nvSpPr>
          <p:cNvPr id="11" name="Metin kutusu 10">
            <a:extLst>
              <a:ext uri="{FF2B5EF4-FFF2-40B4-BE49-F238E27FC236}">
                <a16:creationId xmlns:a16="http://schemas.microsoft.com/office/drawing/2014/main" xmlns="" id="{90490AEE-6D18-43D7-BBD8-32FB58AE5081}"/>
              </a:ext>
            </a:extLst>
          </p:cNvPr>
          <p:cNvSpPr txBox="1"/>
          <p:nvPr/>
        </p:nvSpPr>
        <p:spPr>
          <a:xfrm>
            <a:off x="414068" y="1598451"/>
            <a:ext cx="5681932" cy="2554545"/>
          </a:xfrm>
          <a:prstGeom prst="rect">
            <a:avLst/>
          </a:prstGeom>
          <a:noFill/>
        </p:spPr>
        <p:txBody>
          <a:bodyPr wrap="square" rtlCol="0">
            <a:spAutoFit/>
          </a:bodyPr>
          <a:lstStyle/>
          <a:p>
            <a:pPr lvl="1" algn="just">
              <a:spcBef>
                <a:spcPts val="600"/>
              </a:spcBef>
              <a:spcAft>
                <a:spcPts val="600"/>
              </a:spcAft>
            </a:pPr>
            <a:r>
              <a:rPr lang="tr-TR" sz="3200" dirty="0">
                <a:solidFill>
                  <a:schemeClr val="bg1"/>
                </a:solidFill>
                <a:latin typeface="Calibri" panose="020F0502020204030204" pitchFamily="34" charset="0"/>
                <a:cs typeface="Calibri" panose="020F0502020204030204" pitchFamily="34" charset="0"/>
              </a:rPr>
              <a:t>Gözetmenler  salon kapısı önünde adayların geçerli kimlik belgeleri ve sınava giriş belgelerini kontrol ederek sınav salonuna alacaklardır.</a:t>
            </a:r>
          </a:p>
        </p:txBody>
      </p:sp>
      <p:sp>
        <p:nvSpPr>
          <p:cNvPr id="8" name="Unvan 1">
            <a:extLst>
              <a:ext uri="{FF2B5EF4-FFF2-40B4-BE49-F238E27FC236}">
                <a16:creationId xmlns:a16="http://schemas.microsoft.com/office/drawing/2014/main" xmlns="" id="{1259ED81-97BC-4F95-9533-5C98A7EE4CBA}"/>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ADAYLARIN SINAV SALONUNA ALINMASI</a:t>
            </a:r>
          </a:p>
        </p:txBody>
      </p:sp>
    </p:spTree>
    <p:extLst>
      <p:ext uri="{BB962C8B-B14F-4D97-AF65-F5344CB8AC3E}">
        <p14:creationId xmlns:p14="http://schemas.microsoft.com/office/powerpoint/2010/main" val="278928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2521527" y="2421888"/>
            <a:ext cx="7148946"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GÖREVLİ BİLGİLENDİRME</a:t>
            </a:r>
          </a:p>
        </p:txBody>
      </p:sp>
      <p:sp>
        <p:nvSpPr>
          <p:cNvPr id="5" name="Slayt Numarası Yer Tutucusu 4"/>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1243415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p:cNvSpPr txBox="1"/>
          <p:nvPr/>
        </p:nvSpPr>
        <p:spPr>
          <a:xfrm>
            <a:off x="473276" y="1386845"/>
            <a:ext cx="11369736" cy="5324535"/>
          </a:xfrm>
          <a:prstGeom prst="rect">
            <a:avLst/>
          </a:prstGeom>
          <a:noFill/>
        </p:spPr>
        <p:txBody>
          <a:bodyPr wrap="square" rtlCol="0">
            <a:spAutoFit/>
          </a:bodyPr>
          <a:lstStyle/>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Adayların sınavına erken başlaması veya sınav bittikten sonra işaretleme yapması,</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Geçerli belgeler ile gelen adayın sınav binasına alınmaması,</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Salon başkanının adaya ait sınav evraklarını sınav salonunda unutması,</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Adayın sınıf içinde yerinin değiştirilmesi (ÖSYM Başkanlığının izni hariç),</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Sınav esnasında salondan çıkarılan adayın tekrar sınav salonuna alınması(Engelli ve YSYM binaları hariç),</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Adayın kol saati, cep telefonu vb. eşyalarla sınav salonuna alınıp sınavının başlatılması,</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Sınav sürelerine (başlama/bitiş/çıkılabilecek süreler) dikkat edilmemesi,</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Engelli adaylara yanlış sınav evrakı verilmesi,</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Engelli adaylara hakkı olan müsvedde kağıdın verilmemesi,</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Sınav binasına giriş süresinden sonra binaya aday alınması,</a:t>
            </a:r>
          </a:p>
          <a:p>
            <a:pPr marL="514350" indent="-514350" algn="just">
              <a:spcAft>
                <a:spcPts val="1200"/>
              </a:spcAft>
              <a:buAutoNum type="arabicPeriod"/>
            </a:pPr>
            <a:r>
              <a:rPr lang="tr-TR" sz="2000" dirty="0">
                <a:solidFill>
                  <a:schemeClr val="bg1"/>
                </a:solidFill>
                <a:latin typeface="Calibri" panose="020F0502020204030204" pitchFamily="34" charset="0"/>
                <a:cs typeface="Calibri" panose="020F0502020204030204" pitchFamily="34" charset="0"/>
              </a:rPr>
              <a:t>Sınav Koordinasyon Merkezi onayı alınmadan adaya ek süre verilmesi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31</a:t>
            </a:fld>
            <a:endParaRPr lang="tr-TR" dirty="0"/>
          </a:p>
        </p:txBody>
      </p:sp>
      <p:sp>
        <p:nvSpPr>
          <p:cNvPr id="7" name="Unvan 1">
            <a:extLst>
              <a:ext uri="{FF2B5EF4-FFF2-40B4-BE49-F238E27FC236}">
                <a16:creationId xmlns:a16="http://schemas.microsoft.com/office/drawing/2014/main" xmlns="" id="{9C189986-2D43-4A58-BE62-F11E668DA807}"/>
              </a:ext>
            </a:extLst>
          </p:cNvPr>
          <p:cNvSpPr txBox="1">
            <a:spLocks/>
          </p:cNvSpPr>
          <p:nvPr/>
        </p:nvSpPr>
        <p:spPr>
          <a:xfrm>
            <a:off x="2191109" y="531989"/>
            <a:ext cx="10290895" cy="596701"/>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ADAYIN SINAV İPTALİNE  VE EŞDEĞER SINAV YAPILMASINA YOL AÇAN BAZI SEBEPLER</a:t>
            </a:r>
          </a:p>
        </p:txBody>
      </p:sp>
    </p:spTree>
    <p:extLst>
      <p:ext uri="{BB962C8B-B14F-4D97-AF65-F5344CB8AC3E}">
        <p14:creationId xmlns:p14="http://schemas.microsoft.com/office/powerpoint/2010/main" val="289969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Arrow: Pentagon 1">
            <a:extLst>
              <a:ext uri="{FF2B5EF4-FFF2-40B4-BE49-F238E27FC236}">
                <a16:creationId xmlns:a16="http://schemas.microsoft.com/office/drawing/2014/main" xmlns="" id="{E20D09A7-83DA-47D7-8835-65AA6E22E227}"/>
              </a:ext>
            </a:extLst>
          </p:cNvPr>
          <p:cNvSpPr/>
          <p:nvPr/>
        </p:nvSpPr>
        <p:spPr>
          <a:xfrm>
            <a:off x="1860025" y="3111738"/>
            <a:ext cx="1072541" cy="607208"/>
          </a:xfrm>
          <a:prstGeom prst="homePlate">
            <a:avLst/>
          </a:prstGeom>
          <a:solidFill>
            <a:srgbClr val="F481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32" name="TextBox 26">
            <a:extLst>
              <a:ext uri="{FF2B5EF4-FFF2-40B4-BE49-F238E27FC236}">
                <a16:creationId xmlns:a16="http://schemas.microsoft.com/office/drawing/2014/main" xmlns="" id="{72A83EA8-E44D-4CC9-982F-1B8B609D21F2}"/>
              </a:ext>
            </a:extLst>
          </p:cNvPr>
          <p:cNvSpPr txBox="1"/>
          <p:nvPr/>
        </p:nvSpPr>
        <p:spPr>
          <a:xfrm>
            <a:off x="1860025" y="3167390"/>
            <a:ext cx="765241" cy="523220"/>
          </a:xfrm>
          <a:prstGeom prst="rect">
            <a:avLst/>
          </a:prstGeom>
          <a:noFill/>
        </p:spPr>
        <p:txBody>
          <a:bodyPr wrap="square" rtlCol="0">
            <a:spAutoFit/>
          </a:bodyPr>
          <a:lstStyle/>
          <a:p>
            <a:pPr algn="ctr">
              <a:defRPr/>
            </a:pPr>
            <a:r>
              <a:rPr lang="ru-RU" sz="2800" b="1" dirty="0">
                <a:latin typeface="Open Sans" panose="020B0606030504020204" pitchFamily="34" charset="0"/>
              </a:rPr>
              <a:t>01</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41" name="TextBox 43">
            <a:extLst>
              <a:ext uri="{FF2B5EF4-FFF2-40B4-BE49-F238E27FC236}">
                <a16:creationId xmlns:a16="http://schemas.microsoft.com/office/drawing/2014/main" xmlns="" id="{9F3B5A5C-D55A-43EE-80B7-2C870122EFC4}"/>
              </a:ext>
            </a:extLst>
          </p:cNvPr>
          <p:cNvSpPr txBox="1"/>
          <p:nvPr/>
        </p:nvSpPr>
        <p:spPr>
          <a:xfrm>
            <a:off x="3112001" y="3153732"/>
            <a:ext cx="7535765" cy="523220"/>
          </a:xfrm>
          <a:prstGeom prst="rect">
            <a:avLst/>
          </a:prstGeom>
          <a:noFill/>
        </p:spPr>
        <p:txBody>
          <a:bodyPr wrap="square" rtlCol="0">
            <a:spAutoFit/>
          </a:bodyPr>
          <a:lstStyle>
            <a:defPPr>
              <a:defRPr lang="tr-TR"/>
            </a:defPPr>
            <a:lvl1pPr algn="just">
              <a:defRPr sz="3600" b="1">
                <a:solidFill>
                  <a:schemeClr val="bg1"/>
                </a:solidFill>
                <a:latin typeface="+mj-lt"/>
              </a:defRPr>
            </a:lvl1pPr>
          </a:lstStyle>
          <a:p>
            <a:r>
              <a:rPr lang="tr-TR" sz="2800" dirty="0">
                <a:latin typeface="Calibri" panose="020F0502020204030204" pitchFamily="34" charset="0"/>
                <a:cs typeface="Calibri" panose="020F0502020204030204" pitchFamily="34" charset="0"/>
              </a:rPr>
              <a:t>Emniyet Görevlileri</a:t>
            </a:r>
            <a:endParaRPr lang="en-GB" sz="2800" dirty="0">
              <a:latin typeface="Calibri" panose="020F0502020204030204" pitchFamily="34" charset="0"/>
              <a:cs typeface="Calibri" panose="020F0502020204030204" pitchFamily="34" charset="0"/>
            </a:endParaRPr>
          </a:p>
        </p:txBody>
      </p:sp>
      <p:sp>
        <p:nvSpPr>
          <p:cNvPr id="25"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26"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4" name="Slayt Numarası Yer Tutucusu 3"/>
          <p:cNvSpPr>
            <a:spLocks noGrp="1"/>
          </p:cNvSpPr>
          <p:nvPr>
            <p:ph type="sldNum" sz="quarter" idx="12"/>
          </p:nvPr>
        </p:nvSpPr>
        <p:spPr/>
        <p:txBody>
          <a:bodyPr/>
          <a:lstStyle/>
          <a:p>
            <a:fld id="{5E4DF653-7172-3143-90C0-7F385A2564DE}" type="slidenum">
              <a:rPr lang="tr-TR" smtClean="0"/>
              <a:pPr/>
              <a:t>32</a:t>
            </a:fld>
            <a:endParaRPr lang="tr-TR" dirty="0"/>
          </a:p>
        </p:txBody>
      </p:sp>
      <p:sp>
        <p:nvSpPr>
          <p:cNvPr id="31" name="Unvan 1">
            <a:extLst>
              <a:ext uri="{FF2B5EF4-FFF2-40B4-BE49-F238E27FC236}">
                <a16:creationId xmlns:a16="http://schemas.microsoft.com/office/drawing/2014/main" xmlns="" id="{9D372462-2B5B-419F-8330-CCF14F174184}"/>
              </a:ext>
            </a:extLst>
          </p:cNvPr>
          <p:cNvSpPr txBox="1">
            <a:spLocks/>
          </p:cNvSpPr>
          <p:nvPr/>
        </p:nvSpPr>
        <p:spPr>
          <a:xfrm>
            <a:off x="2165230" y="380969"/>
            <a:ext cx="9429308" cy="540000"/>
          </a:xfrm>
          <a:prstGeom prst="rect">
            <a:avLst/>
          </a:prstGeom>
        </p:spPr>
        <p:txBody>
          <a:bodyP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EN AZ </a:t>
            </a:r>
            <a:r>
              <a:rPr lang="tr-TR" sz="2800" b="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 SAAT 15 DAKİKA </a:t>
            </a: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ÖNCE SINAV BİNASINA GELMESİ GEREKEN GÖREVLİLER</a:t>
            </a:r>
          </a:p>
        </p:txBody>
      </p:sp>
    </p:spTree>
    <p:extLst>
      <p:ext uri="{BB962C8B-B14F-4D97-AF65-F5344CB8AC3E}">
        <p14:creationId xmlns:p14="http://schemas.microsoft.com/office/powerpoint/2010/main" val="651219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Arrow: Pentagon 1">
            <a:extLst>
              <a:ext uri="{FF2B5EF4-FFF2-40B4-BE49-F238E27FC236}">
                <a16:creationId xmlns:a16="http://schemas.microsoft.com/office/drawing/2014/main" xmlns="" id="{E20D09A7-83DA-47D7-8835-65AA6E22E227}"/>
              </a:ext>
            </a:extLst>
          </p:cNvPr>
          <p:cNvSpPr/>
          <p:nvPr/>
        </p:nvSpPr>
        <p:spPr>
          <a:xfrm>
            <a:off x="1941513" y="1701093"/>
            <a:ext cx="1072541" cy="607208"/>
          </a:xfrm>
          <a:prstGeom prst="homePlate">
            <a:avLst/>
          </a:prstGeom>
          <a:solidFill>
            <a:srgbClr val="F481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16" name="Arrow: Pentagon 8">
            <a:extLst>
              <a:ext uri="{FF2B5EF4-FFF2-40B4-BE49-F238E27FC236}">
                <a16:creationId xmlns:a16="http://schemas.microsoft.com/office/drawing/2014/main" xmlns="" id="{83FC3BF6-085A-465A-AC29-C6850C13445A}"/>
              </a:ext>
            </a:extLst>
          </p:cNvPr>
          <p:cNvSpPr/>
          <p:nvPr/>
        </p:nvSpPr>
        <p:spPr>
          <a:xfrm>
            <a:off x="1941513" y="2411113"/>
            <a:ext cx="1072541" cy="607208"/>
          </a:xfrm>
          <a:prstGeom prst="homePlate">
            <a:avLst/>
          </a:prstGeom>
          <a:solidFill>
            <a:srgbClr val="00728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20" name="Arrow: Pentagon 12">
            <a:extLst>
              <a:ext uri="{FF2B5EF4-FFF2-40B4-BE49-F238E27FC236}">
                <a16:creationId xmlns:a16="http://schemas.microsoft.com/office/drawing/2014/main" xmlns="" id="{8645047F-D9CB-4CC1-BC0F-1C4292F5A94A}"/>
              </a:ext>
            </a:extLst>
          </p:cNvPr>
          <p:cNvSpPr/>
          <p:nvPr/>
        </p:nvSpPr>
        <p:spPr>
          <a:xfrm>
            <a:off x="1941513" y="3121125"/>
            <a:ext cx="1072541" cy="607208"/>
          </a:xfrm>
          <a:prstGeom prst="homePlate">
            <a:avLst/>
          </a:prstGeom>
          <a:solidFill>
            <a:srgbClr val="F481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24" name="Arrow: Pentagon 16">
            <a:extLst>
              <a:ext uri="{FF2B5EF4-FFF2-40B4-BE49-F238E27FC236}">
                <a16:creationId xmlns:a16="http://schemas.microsoft.com/office/drawing/2014/main" xmlns="" id="{BF9B6AB6-6147-424D-8F82-81A2B273645F}"/>
              </a:ext>
            </a:extLst>
          </p:cNvPr>
          <p:cNvSpPr/>
          <p:nvPr/>
        </p:nvSpPr>
        <p:spPr>
          <a:xfrm>
            <a:off x="1941513" y="3820870"/>
            <a:ext cx="1072541" cy="607208"/>
          </a:xfrm>
          <a:prstGeom prst="homePlate">
            <a:avLst/>
          </a:prstGeom>
          <a:solidFill>
            <a:srgbClr val="00728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28" name="Arrow: Pentagon 21">
            <a:extLst>
              <a:ext uri="{FF2B5EF4-FFF2-40B4-BE49-F238E27FC236}">
                <a16:creationId xmlns:a16="http://schemas.microsoft.com/office/drawing/2014/main" xmlns="" id="{7A635083-451F-40BF-9734-33850F7342D3}"/>
              </a:ext>
            </a:extLst>
          </p:cNvPr>
          <p:cNvSpPr/>
          <p:nvPr/>
        </p:nvSpPr>
        <p:spPr>
          <a:xfrm>
            <a:off x="1941513" y="4528069"/>
            <a:ext cx="1072541" cy="607208"/>
          </a:xfrm>
          <a:prstGeom prst="homePlate">
            <a:avLst/>
          </a:prstGeom>
          <a:solidFill>
            <a:srgbClr val="F481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32" name="TextBox 26">
            <a:extLst>
              <a:ext uri="{FF2B5EF4-FFF2-40B4-BE49-F238E27FC236}">
                <a16:creationId xmlns:a16="http://schemas.microsoft.com/office/drawing/2014/main" xmlns="" id="{72A83EA8-E44D-4CC9-982F-1B8B609D21F2}"/>
              </a:ext>
            </a:extLst>
          </p:cNvPr>
          <p:cNvSpPr txBox="1"/>
          <p:nvPr/>
        </p:nvSpPr>
        <p:spPr>
          <a:xfrm>
            <a:off x="2013676" y="1780692"/>
            <a:ext cx="765241" cy="523220"/>
          </a:xfrm>
          <a:prstGeom prst="rect">
            <a:avLst/>
          </a:prstGeom>
          <a:noFill/>
        </p:spPr>
        <p:txBody>
          <a:bodyPr wrap="square" rtlCol="0">
            <a:spAutoFit/>
          </a:bodyPr>
          <a:lstStyle/>
          <a:p>
            <a:pPr algn="ctr">
              <a:defRPr/>
            </a:pPr>
            <a:r>
              <a:rPr lang="ru-RU" sz="2800" b="1" dirty="0">
                <a:latin typeface="Open Sans" panose="020B0606030504020204" pitchFamily="34" charset="0"/>
              </a:rPr>
              <a:t>01</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33" name="TextBox 27">
            <a:extLst>
              <a:ext uri="{FF2B5EF4-FFF2-40B4-BE49-F238E27FC236}">
                <a16:creationId xmlns:a16="http://schemas.microsoft.com/office/drawing/2014/main" xmlns="" id="{AF674A17-AAE5-4964-89E9-E927EF4D90FD}"/>
              </a:ext>
            </a:extLst>
          </p:cNvPr>
          <p:cNvSpPr txBox="1"/>
          <p:nvPr/>
        </p:nvSpPr>
        <p:spPr>
          <a:xfrm>
            <a:off x="1941513" y="2477078"/>
            <a:ext cx="765241" cy="523220"/>
          </a:xfrm>
          <a:prstGeom prst="rect">
            <a:avLst/>
          </a:prstGeom>
          <a:noFill/>
        </p:spPr>
        <p:txBody>
          <a:bodyPr wrap="square" rtlCol="0">
            <a:spAutoFit/>
          </a:bodyPr>
          <a:lstStyle/>
          <a:p>
            <a:pPr algn="ctr">
              <a:defRPr/>
            </a:pPr>
            <a:r>
              <a:rPr lang="ru-RU" sz="2800" b="1" dirty="0">
                <a:latin typeface="Open Sans" panose="020B0606030504020204" pitchFamily="34" charset="0"/>
              </a:rPr>
              <a:t>0</a:t>
            </a:r>
            <a:r>
              <a:rPr lang="en-US" sz="2800" b="1" dirty="0">
                <a:latin typeface="Open Sans" panose="020B0606030504020204" pitchFamily="34" charset="0"/>
              </a:rPr>
              <a:t>2</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34" name="TextBox 28">
            <a:extLst>
              <a:ext uri="{FF2B5EF4-FFF2-40B4-BE49-F238E27FC236}">
                <a16:creationId xmlns:a16="http://schemas.microsoft.com/office/drawing/2014/main" xmlns="" id="{F09FA8CE-2609-4B18-A96B-C2D56CF5BE9D}"/>
              </a:ext>
            </a:extLst>
          </p:cNvPr>
          <p:cNvSpPr txBox="1"/>
          <p:nvPr/>
        </p:nvSpPr>
        <p:spPr>
          <a:xfrm>
            <a:off x="1944736" y="3200301"/>
            <a:ext cx="762018" cy="523220"/>
          </a:xfrm>
          <a:prstGeom prst="rect">
            <a:avLst/>
          </a:prstGeom>
          <a:noFill/>
        </p:spPr>
        <p:txBody>
          <a:bodyPr wrap="square" rtlCol="0">
            <a:spAutoFit/>
          </a:bodyPr>
          <a:lstStyle/>
          <a:p>
            <a:pPr algn="ctr">
              <a:defRPr/>
            </a:pPr>
            <a:r>
              <a:rPr lang="ru-RU" sz="2800" b="1" dirty="0">
                <a:latin typeface="Open Sans" panose="020B0606030504020204" pitchFamily="34" charset="0"/>
              </a:rPr>
              <a:t>0</a:t>
            </a:r>
            <a:r>
              <a:rPr lang="en-US" sz="2800" b="1" dirty="0">
                <a:latin typeface="Open Sans" panose="020B0606030504020204" pitchFamily="34" charset="0"/>
              </a:rPr>
              <a:t>3</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35" name="TextBox 29">
            <a:extLst>
              <a:ext uri="{FF2B5EF4-FFF2-40B4-BE49-F238E27FC236}">
                <a16:creationId xmlns:a16="http://schemas.microsoft.com/office/drawing/2014/main" xmlns="" id="{0FB775DB-7BDA-40F8-8943-FE3A0A82B375}"/>
              </a:ext>
            </a:extLst>
          </p:cNvPr>
          <p:cNvSpPr txBox="1"/>
          <p:nvPr/>
        </p:nvSpPr>
        <p:spPr>
          <a:xfrm>
            <a:off x="1989086" y="3875067"/>
            <a:ext cx="717668" cy="523220"/>
          </a:xfrm>
          <a:prstGeom prst="rect">
            <a:avLst/>
          </a:prstGeom>
          <a:solidFill>
            <a:srgbClr val="00728C"/>
          </a:solidFill>
        </p:spPr>
        <p:txBody>
          <a:bodyPr wrap="square" rtlCol="0">
            <a:spAutoFit/>
          </a:bodyPr>
          <a:lstStyle/>
          <a:p>
            <a:pPr algn="ctr">
              <a:defRPr/>
            </a:pPr>
            <a:r>
              <a:rPr lang="ru-RU" sz="2800" b="1" dirty="0">
                <a:latin typeface="Open Sans" panose="020B0606030504020204" pitchFamily="34" charset="0"/>
              </a:rPr>
              <a:t>0</a:t>
            </a:r>
            <a:r>
              <a:rPr lang="en-US" sz="2800" b="1" dirty="0">
                <a:latin typeface="Open Sans" panose="020B0606030504020204" pitchFamily="34" charset="0"/>
              </a:rPr>
              <a:t>4</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36" name="TextBox 30">
            <a:extLst>
              <a:ext uri="{FF2B5EF4-FFF2-40B4-BE49-F238E27FC236}">
                <a16:creationId xmlns:a16="http://schemas.microsoft.com/office/drawing/2014/main" xmlns="" id="{1B1F7E83-9D5F-403A-AEC1-1DBFB6EEEFA9}"/>
              </a:ext>
            </a:extLst>
          </p:cNvPr>
          <p:cNvSpPr txBox="1"/>
          <p:nvPr/>
        </p:nvSpPr>
        <p:spPr>
          <a:xfrm>
            <a:off x="1966911" y="4570063"/>
            <a:ext cx="762017" cy="523220"/>
          </a:xfrm>
          <a:prstGeom prst="rect">
            <a:avLst/>
          </a:prstGeom>
          <a:noFill/>
        </p:spPr>
        <p:txBody>
          <a:bodyPr wrap="square" rtlCol="0">
            <a:spAutoFit/>
          </a:bodyPr>
          <a:lstStyle/>
          <a:p>
            <a:pPr algn="ctr">
              <a:defRPr/>
            </a:pPr>
            <a:r>
              <a:rPr lang="ru-RU" sz="2800" b="1" dirty="0">
                <a:latin typeface="Open Sans" panose="020B0606030504020204" pitchFamily="34" charset="0"/>
              </a:rPr>
              <a:t>0</a:t>
            </a:r>
            <a:r>
              <a:rPr lang="en-US" sz="2800" b="1" dirty="0">
                <a:latin typeface="Open Sans" panose="020B0606030504020204" pitchFamily="34" charset="0"/>
              </a:rPr>
              <a:t>5</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37" name="TextBox 31">
            <a:extLst>
              <a:ext uri="{FF2B5EF4-FFF2-40B4-BE49-F238E27FC236}">
                <a16:creationId xmlns:a16="http://schemas.microsoft.com/office/drawing/2014/main" xmlns="" id="{6622EE78-8826-4D13-896F-3CE387814C90}"/>
              </a:ext>
            </a:extLst>
          </p:cNvPr>
          <p:cNvSpPr txBox="1"/>
          <p:nvPr/>
        </p:nvSpPr>
        <p:spPr>
          <a:xfrm>
            <a:off x="3309020" y="1737777"/>
            <a:ext cx="6036726" cy="523220"/>
          </a:xfrm>
          <a:prstGeom prst="rect">
            <a:avLst/>
          </a:prstGeom>
          <a:noFill/>
        </p:spPr>
        <p:txBody>
          <a:bodyPr wrap="square" rtlCol="0">
            <a:spAutoFit/>
          </a:bodyPr>
          <a:lstStyle/>
          <a:p>
            <a:pPr lvl="0" algn="just">
              <a:defRPr/>
            </a:pPr>
            <a:r>
              <a:rPr lang="tr-TR" sz="2800" b="1" dirty="0">
                <a:solidFill>
                  <a:schemeClr val="bg1"/>
                </a:solidFill>
                <a:latin typeface="Calibri" panose="020F0502020204030204" pitchFamily="34" charset="0"/>
                <a:cs typeface="Calibri" panose="020F0502020204030204" pitchFamily="34" charset="0"/>
              </a:rPr>
              <a:t>Bina Sınav Sorumlusu</a:t>
            </a:r>
            <a:endParaRPr lang="en-GB" sz="2800" b="1" dirty="0">
              <a:solidFill>
                <a:schemeClr val="bg1"/>
              </a:solidFill>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xmlns="" id="{D21EF9FC-F363-4D04-8D70-B84B5D145B65}"/>
              </a:ext>
            </a:extLst>
          </p:cNvPr>
          <p:cNvSpPr txBox="1"/>
          <p:nvPr/>
        </p:nvSpPr>
        <p:spPr>
          <a:xfrm>
            <a:off x="3309019" y="2446139"/>
            <a:ext cx="7804457" cy="523220"/>
          </a:xfrm>
          <a:prstGeom prst="rect">
            <a:avLst/>
          </a:prstGeom>
          <a:noFill/>
        </p:spPr>
        <p:txBody>
          <a:bodyPr wrap="square" rtlCol="0">
            <a:spAutoFit/>
          </a:bodyPr>
          <a:lstStyle/>
          <a:p>
            <a:pPr algn="just">
              <a:defRPr/>
            </a:pPr>
            <a:r>
              <a:rPr lang="tr-TR" sz="2800" b="1" dirty="0">
                <a:solidFill>
                  <a:schemeClr val="bg1"/>
                </a:solidFill>
                <a:latin typeface="Calibri" panose="020F0502020204030204" pitchFamily="34" charset="0"/>
                <a:cs typeface="Calibri" panose="020F0502020204030204" pitchFamily="34" charset="0"/>
              </a:rPr>
              <a:t>Bina Sınav Sorumlusu Yardımcısı</a:t>
            </a:r>
            <a:endParaRPr lang="en-GB" sz="2800" b="1" dirty="0">
              <a:solidFill>
                <a:schemeClr val="bg1"/>
              </a:solidFill>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xmlns="" id="{3A837B94-CD7C-46F8-B906-D4E292308213}"/>
              </a:ext>
            </a:extLst>
          </p:cNvPr>
          <p:cNvSpPr txBox="1"/>
          <p:nvPr/>
        </p:nvSpPr>
        <p:spPr>
          <a:xfrm>
            <a:off x="3309019" y="3164273"/>
            <a:ext cx="6036726" cy="523220"/>
          </a:xfrm>
          <a:prstGeom prst="rect">
            <a:avLst/>
          </a:prstGeom>
          <a:noFill/>
        </p:spPr>
        <p:txBody>
          <a:bodyPr wrap="square" rtlCol="0">
            <a:spAutoFit/>
          </a:bodyPr>
          <a:lstStyle>
            <a:defPPr>
              <a:defRPr lang="tr-TR"/>
            </a:defPPr>
            <a:lvl1pPr algn="just">
              <a:defRPr sz="3600" b="1">
                <a:solidFill>
                  <a:schemeClr val="bg1"/>
                </a:solidFill>
                <a:latin typeface="+mj-lt"/>
              </a:defRPr>
            </a:lvl1pPr>
          </a:lstStyle>
          <a:p>
            <a:r>
              <a:rPr lang="tr-TR" sz="2800" dirty="0">
                <a:latin typeface="Calibri" panose="020F0502020204030204" pitchFamily="34" charset="0"/>
                <a:cs typeface="Calibri" panose="020F0502020204030204" pitchFamily="34" charset="0"/>
              </a:rPr>
              <a:t>Bina Yöneticisi</a:t>
            </a:r>
            <a:endParaRPr lang="en-GB" sz="2800" dirty="0">
              <a:latin typeface="Calibri" panose="020F0502020204030204" pitchFamily="34" charset="0"/>
              <a:cs typeface="Calibri" panose="020F0502020204030204" pitchFamily="34" charset="0"/>
            </a:endParaRPr>
          </a:p>
        </p:txBody>
      </p:sp>
      <p:sp>
        <p:nvSpPr>
          <p:cNvPr id="40" name="TextBox 42">
            <a:extLst>
              <a:ext uri="{FF2B5EF4-FFF2-40B4-BE49-F238E27FC236}">
                <a16:creationId xmlns:a16="http://schemas.microsoft.com/office/drawing/2014/main" xmlns="" id="{BB2D7612-B51C-417D-8AB4-D43CA5AFCC99}"/>
              </a:ext>
            </a:extLst>
          </p:cNvPr>
          <p:cNvSpPr txBox="1"/>
          <p:nvPr/>
        </p:nvSpPr>
        <p:spPr>
          <a:xfrm>
            <a:off x="3309020" y="3862864"/>
            <a:ext cx="6036726" cy="523220"/>
          </a:xfrm>
          <a:prstGeom prst="rect">
            <a:avLst/>
          </a:prstGeom>
          <a:noFill/>
        </p:spPr>
        <p:txBody>
          <a:bodyPr wrap="square" rtlCol="0">
            <a:spAutoFit/>
          </a:bodyPr>
          <a:lstStyle>
            <a:defPPr>
              <a:defRPr lang="tr-TR"/>
            </a:defPPr>
            <a:lvl1pPr algn="just">
              <a:defRPr sz="3600" b="1">
                <a:solidFill>
                  <a:schemeClr val="bg1"/>
                </a:solidFill>
                <a:latin typeface="+mj-lt"/>
              </a:defRPr>
            </a:lvl1pPr>
          </a:lstStyle>
          <a:p>
            <a:r>
              <a:rPr lang="tr-TR" sz="2800" dirty="0">
                <a:latin typeface="Calibri" panose="020F0502020204030204" pitchFamily="34" charset="0"/>
                <a:cs typeface="Calibri" panose="020F0502020204030204" pitchFamily="34" charset="0"/>
              </a:rPr>
              <a:t>Bina Cihaz Görevlisi</a:t>
            </a:r>
            <a:endParaRPr lang="en-GB" sz="2800" dirty="0">
              <a:latin typeface="Calibri" panose="020F0502020204030204" pitchFamily="34" charset="0"/>
              <a:cs typeface="Calibri" panose="020F0502020204030204" pitchFamily="34" charset="0"/>
            </a:endParaRPr>
          </a:p>
        </p:txBody>
      </p:sp>
      <p:sp>
        <p:nvSpPr>
          <p:cNvPr id="41" name="TextBox 43">
            <a:extLst>
              <a:ext uri="{FF2B5EF4-FFF2-40B4-BE49-F238E27FC236}">
                <a16:creationId xmlns:a16="http://schemas.microsoft.com/office/drawing/2014/main" xmlns="" id="{9F3B5A5C-D55A-43EE-80B7-2C870122EFC4}"/>
              </a:ext>
            </a:extLst>
          </p:cNvPr>
          <p:cNvSpPr txBox="1"/>
          <p:nvPr/>
        </p:nvSpPr>
        <p:spPr>
          <a:xfrm>
            <a:off x="3309018" y="4577224"/>
            <a:ext cx="7535765" cy="523220"/>
          </a:xfrm>
          <a:prstGeom prst="rect">
            <a:avLst/>
          </a:prstGeom>
          <a:noFill/>
        </p:spPr>
        <p:txBody>
          <a:bodyPr wrap="square" rtlCol="0">
            <a:spAutoFit/>
          </a:bodyPr>
          <a:lstStyle>
            <a:defPPr>
              <a:defRPr lang="tr-TR"/>
            </a:defPPr>
            <a:lvl1pPr algn="just">
              <a:defRPr sz="3600" b="1">
                <a:solidFill>
                  <a:schemeClr val="bg1"/>
                </a:solidFill>
                <a:latin typeface="+mj-lt"/>
              </a:defRPr>
            </a:lvl1pPr>
          </a:lstStyle>
          <a:p>
            <a:r>
              <a:rPr lang="tr-TR" sz="2800" dirty="0">
                <a:latin typeface="Calibri" panose="020F0502020204030204" pitchFamily="34" charset="0"/>
                <a:cs typeface="Calibri" panose="020F0502020204030204" pitchFamily="34" charset="0"/>
              </a:rPr>
              <a:t>Hizmetliler</a:t>
            </a:r>
            <a:endParaRPr lang="en-GB" sz="2800" dirty="0">
              <a:latin typeface="Calibri" panose="020F0502020204030204" pitchFamily="34" charset="0"/>
              <a:cs typeface="Calibri" panose="020F0502020204030204" pitchFamily="34" charset="0"/>
            </a:endParaRPr>
          </a:p>
        </p:txBody>
      </p:sp>
      <p:sp>
        <p:nvSpPr>
          <p:cNvPr id="25"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26"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4" name="Slayt Numarası Yer Tutucusu 3"/>
          <p:cNvSpPr>
            <a:spLocks noGrp="1"/>
          </p:cNvSpPr>
          <p:nvPr>
            <p:ph type="sldNum" sz="quarter" idx="12"/>
          </p:nvPr>
        </p:nvSpPr>
        <p:spPr/>
        <p:txBody>
          <a:bodyPr/>
          <a:lstStyle/>
          <a:p>
            <a:fld id="{5E4DF653-7172-3143-90C0-7F385A2564DE}" type="slidenum">
              <a:rPr lang="tr-TR" smtClean="0"/>
              <a:pPr/>
              <a:t>33</a:t>
            </a:fld>
            <a:endParaRPr lang="tr-TR" dirty="0"/>
          </a:p>
        </p:txBody>
      </p:sp>
      <p:sp>
        <p:nvSpPr>
          <p:cNvPr id="31" name="Unvan 1">
            <a:extLst>
              <a:ext uri="{FF2B5EF4-FFF2-40B4-BE49-F238E27FC236}">
                <a16:creationId xmlns:a16="http://schemas.microsoft.com/office/drawing/2014/main" xmlns="" id="{9D372462-2B5B-419F-8330-CCF14F174184}"/>
              </a:ext>
            </a:extLst>
          </p:cNvPr>
          <p:cNvSpPr txBox="1">
            <a:spLocks/>
          </p:cNvSpPr>
          <p:nvPr/>
        </p:nvSpPr>
        <p:spPr>
          <a:xfrm>
            <a:off x="2165230" y="380969"/>
            <a:ext cx="9429308" cy="540000"/>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EN AZ </a:t>
            </a:r>
            <a:r>
              <a:rPr lang="tr-TR" sz="2800" b="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 SAAT ÖNCE </a:t>
            </a: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 BİNASINA GELMESİ GEREKEN GÖREVLİLER</a:t>
            </a:r>
          </a:p>
        </p:txBody>
      </p:sp>
    </p:spTree>
    <p:extLst>
      <p:ext uri="{BB962C8B-B14F-4D97-AF65-F5344CB8AC3E}">
        <p14:creationId xmlns:p14="http://schemas.microsoft.com/office/powerpoint/2010/main" val="25611995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TextBox 31">
            <a:extLst>
              <a:ext uri="{FF2B5EF4-FFF2-40B4-BE49-F238E27FC236}">
                <a16:creationId xmlns:a16="http://schemas.microsoft.com/office/drawing/2014/main" xmlns="" id="{6622EE78-8826-4D13-896F-3CE387814C90}"/>
              </a:ext>
            </a:extLst>
          </p:cNvPr>
          <p:cNvSpPr txBox="1"/>
          <p:nvPr/>
        </p:nvSpPr>
        <p:spPr>
          <a:xfrm>
            <a:off x="3451412" y="2199032"/>
            <a:ext cx="5289175" cy="523220"/>
          </a:xfrm>
          <a:prstGeom prst="rect">
            <a:avLst/>
          </a:prstGeom>
          <a:noFill/>
        </p:spPr>
        <p:txBody>
          <a:bodyPr wrap="square" rtlCol="0">
            <a:spAutoFit/>
          </a:bodyPr>
          <a:lstStyle/>
          <a:p>
            <a:pPr lvl="0" algn="just">
              <a:defRPr/>
            </a:pPr>
            <a:r>
              <a:rPr lang="tr-TR" sz="2800" b="1" dirty="0">
                <a:solidFill>
                  <a:schemeClr val="bg1"/>
                </a:solidFill>
                <a:latin typeface="Calibri" panose="020F0502020204030204" pitchFamily="34" charset="0"/>
                <a:cs typeface="Calibri" panose="020F0502020204030204" pitchFamily="34" charset="0"/>
              </a:rPr>
              <a:t>Salon Başkanı</a:t>
            </a:r>
            <a:endParaRPr lang="en-GB" sz="2800" b="1" dirty="0">
              <a:solidFill>
                <a:schemeClr val="bg1"/>
              </a:solidFill>
              <a:latin typeface="Calibri" panose="020F0502020204030204" pitchFamily="34" charset="0"/>
              <a:cs typeface="Calibri" panose="020F0502020204030204" pitchFamily="34" charset="0"/>
            </a:endParaRPr>
          </a:p>
        </p:txBody>
      </p:sp>
      <p:sp>
        <p:nvSpPr>
          <p:cNvPr id="31" name="TextBox 37">
            <a:extLst>
              <a:ext uri="{FF2B5EF4-FFF2-40B4-BE49-F238E27FC236}">
                <a16:creationId xmlns:a16="http://schemas.microsoft.com/office/drawing/2014/main" xmlns="" id="{D21EF9FC-F363-4D04-8D70-B84B5D145B65}"/>
              </a:ext>
            </a:extLst>
          </p:cNvPr>
          <p:cNvSpPr txBox="1"/>
          <p:nvPr/>
        </p:nvSpPr>
        <p:spPr>
          <a:xfrm>
            <a:off x="3437616" y="2869662"/>
            <a:ext cx="6141546" cy="523220"/>
          </a:xfrm>
          <a:prstGeom prst="rect">
            <a:avLst/>
          </a:prstGeom>
          <a:noFill/>
        </p:spPr>
        <p:txBody>
          <a:bodyPr wrap="square" rtlCol="0">
            <a:spAutoFit/>
          </a:bodyPr>
          <a:lstStyle/>
          <a:p>
            <a:pPr algn="just">
              <a:defRPr/>
            </a:pPr>
            <a:r>
              <a:rPr lang="tr-TR" sz="2800" b="1" dirty="0">
                <a:solidFill>
                  <a:schemeClr val="bg1"/>
                </a:solidFill>
                <a:latin typeface="Calibri" panose="020F0502020204030204" pitchFamily="34" charset="0"/>
                <a:cs typeface="Calibri" panose="020F0502020204030204" pitchFamily="34" charset="0"/>
              </a:rPr>
              <a:t>Gözetmen</a:t>
            </a:r>
            <a:endParaRPr lang="en-GB" sz="2800" b="1" dirty="0">
              <a:solidFill>
                <a:schemeClr val="bg1"/>
              </a:solidFill>
              <a:latin typeface="Calibri" panose="020F0502020204030204" pitchFamily="34" charset="0"/>
              <a:cs typeface="Calibri" panose="020F0502020204030204" pitchFamily="34" charset="0"/>
            </a:endParaRPr>
          </a:p>
        </p:txBody>
      </p:sp>
      <p:sp>
        <p:nvSpPr>
          <p:cNvPr id="32" name="TextBox 38">
            <a:extLst>
              <a:ext uri="{FF2B5EF4-FFF2-40B4-BE49-F238E27FC236}">
                <a16:creationId xmlns:a16="http://schemas.microsoft.com/office/drawing/2014/main" xmlns="" id="{3A837B94-CD7C-46F8-B906-D4E292308213}"/>
              </a:ext>
            </a:extLst>
          </p:cNvPr>
          <p:cNvSpPr txBox="1"/>
          <p:nvPr/>
        </p:nvSpPr>
        <p:spPr>
          <a:xfrm>
            <a:off x="3437615" y="3619064"/>
            <a:ext cx="5289175" cy="523220"/>
          </a:xfrm>
          <a:prstGeom prst="rect">
            <a:avLst/>
          </a:prstGeom>
          <a:noFill/>
        </p:spPr>
        <p:txBody>
          <a:bodyPr wrap="square" rtlCol="0">
            <a:spAutoFit/>
          </a:bodyPr>
          <a:lstStyle/>
          <a:p>
            <a:pPr algn="just">
              <a:defRPr/>
            </a:pPr>
            <a:r>
              <a:rPr lang="tr-TR" sz="2800" b="1" dirty="0">
                <a:solidFill>
                  <a:schemeClr val="bg1"/>
                </a:solidFill>
                <a:latin typeface="Calibri" panose="020F0502020204030204" pitchFamily="34" charset="0"/>
                <a:cs typeface="Calibri" panose="020F0502020204030204" pitchFamily="34" charset="0"/>
              </a:rPr>
              <a:t>Engelli Salon Görevlisi</a:t>
            </a:r>
            <a:endParaRPr lang="en-GB" sz="2800" b="1" dirty="0">
              <a:latin typeface="Calibri" panose="020F0502020204030204" pitchFamily="34" charset="0"/>
              <a:cs typeface="Calibri" panose="020F0502020204030204" pitchFamily="34" charset="0"/>
            </a:endParaRPr>
          </a:p>
        </p:txBody>
      </p:sp>
      <p:sp>
        <p:nvSpPr>
          <p:cNvPr id="33" name="TextBox 42">
            <a:extLst>
              <a:ext uri="{FF2B5EF4-FFF2-40B4-BE49-F238E27FC236}">
                <a16:creationId xmlns:a16="http://schemas.microsoft.com/office/drawing/2014/main" xmlns="" id="{BB2D7612-B51C-417D-8AB4-D43CA5AFCC99}"/>
              </a:ext>
            </a:extLst>
          </p:cNvPr>
          <p:cNvSpPr txBox="1"/>
          <p:nvPr/>
        </p:nvSpPr>
        <p:spPr>
          <a:xfrm rot="10800000" flipV="1">
            <a:off x="3437616" y="4318809"/>
            <a:ext cx="5289174" cy="523220"/>
          </a:xfrm>
          <a:prstGeom prst="rect">
            <a:avLst/>
          </a:prstGeom>
          <a:noFill/>
        </p:spPr>
        <p:txBody>
          <a:bodyPr wrap="square" rtlCol="0">
            <a:spAutoFit/>
          </a:bodyPr>
          <a:lstStyle/>
          <a:p>
            <a:pPr algn="just">
              <a:defRPr/>
            </a:pPr>
            <a:r>
              <a:rPr lang="tr-TR" sz="2800" b="1" dirty="0">
                <a:solidFill>
                  <a:schemeClr val="bg1"/>
                </a:solidFill>
                <a:latin typeface="Calibri" panose="020F0502020204030204" pitchFamily="34" charset="0"/>
                <a:cs typeface="Calibri" panose="020F0502020204030204" pitchFamily="34" charset="0"/>
              </a:rPr>
              <a:t>Bina Yedek Görevlisi</a:t>
            </a:r>
            <a:endParaRPr lang="en-GB" sz="2800" b="1" dirty="0">
              <a:solidFill>
                <a:schemeClr val="bg1"/>
              </a:solidFill>
              <a:latin typeface="Calibri" panose="020F0502020204030204" pitchFamily="34" charset="0"/>
              <a:ea typeface="Noto Sans" panose="020B0502040504020204" pitchFamily="34"/>
              <a:cs typeface="Calibri" panose="020F0502020204030204" pitchFamily="34" charset="0"/>
            </a:endParaRPr>
          </a:p>
        </p:txBody>
      </p:sp>
      <p:sp>
        <p:nvSpPr>
          <p:cNvPr id="19"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20"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4" name="Slayt Numarası Yer Tutucusu 3"/>
          <p:cNvSpPr>
            <a:spLocks noGrp="1"/>
          </p:cNvSpPr>
          <p:nvPr>
            <p:ph type="sldNum" sz="quarter" idx="12"/>
          </p:nvPr>
        </p:nvSpPr>
        <p:spPr/>
        <p:txBody>
          <a:bodyPr/>
          <a:lstStyle/>
          <a:p>
            <a:fld id="{5E4DF653-7172-3143-90C0-7F385A2564DE}" type="slidenum">
              <a:rPr lang="tr-TR" smtClean="0"/>
              <a:pPr/>
              <a:t>34</a:t>
            </a:fld>
            <a:endParaRPr lang="tr-TR" dirty="0"/>
          </a:p>
        </p:txBody>
      </p:sp>
      <p:sp>
        <p:nvSpPr>
          <p:cNvPr id="25" name="Arrow: Pentagon 1">
            <a:extLst>
              <a:ext uri="{FF2B5EF4-FFF2-40B4-BE49-F238E27FC236}">
                <a16:creationId xmlns:a16="http://schemas.microsoft.com/office/drawing/2014/main" xmlns="" id="{E20D09A7-83DA-47D7-8835-65AA6E22E227}"/>
              </a:ext>
            </a:extLst>
          </p:cNvPr>
          <p:cNvSpPr/>
          <p:nvPr/>
        </p:nvSpPr>
        <p:spPr>
          <a:xfrm>
            <a:off x="2133947" y="2157038"/>
            <a:ext cx="1072541" cy="607208"/>
          </a:xfrm>
          <a:prstGeom prst="homePlate">
            <a:avLst/>
          </a:prstGeom>
          <a:solidFill>
            <a:srgbClr val="F481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34" name="Arrow: Pentagon 8">
            <a:extLst>
              <a:ext uri="{FF2B5EF4-FFF2-40B4-BE49-F238E27FC236}">
                <a16:creationId xmlns:a16="http://schemas.microsoft.com/office/drawing/2014/main" xmlns="" id="{83FC3BF6-085A-465A-AC29-C6850C13445A}"/>
              </a:ext>
            </a:extLst>
          </p:cNvPr>
          <p:cNvSpPr/>
          <p:nvPr/>
        </p:nvSpPr>
        <p:spPr>
          <a:xfrm>
            <a:off x="2133947" y="2867058"/>
            <a:ext cx="1072541" cy="607208"/>
          </a:xfrm>
          <a:prstGeom prst="homePlate">
            <a:avLst/>
          </a:prstGeom>
          <a:solidFill>
            <a:srgbClr val="00728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35" name="Arrow: Pentagon 12">
            <a:extLst>
              <a:ext uri="{FF2B5EF4-FFF2-40B4-BE49-F238E27FC236}">
                <a16:creationId xmlns:a16="http://schemas.microsoft.com/office/drawing/2014/main" xmlns="" id="{8645047F-D9CB-4CC1-BC0F-1C4292F5A94A}"/>
              </a:ext>
            </a:extLst>
          </p:cNvPr>
          <p:cNvSpPr/>
          <p:nvPr/>
        </p:nvSpPr>
        <p:spPr>
          <a:xfrm>
            <a:off x="2133947" y="3577070"/>
            <a:ext cx="1072541" cy="607208"/>
          </a:xfrm>
          <a:prstGeom prst="homePlate">
            <a:avLst/>
          </a:prstGeom>
          <a:solidFill>
            <a:srgbClr val="F481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36" name="Arrow: Pentagon 16">
            <a:extLst>
              <a:ext uri="{FF2B5EF4-FFF2-40B4-BE49-F238E27FC236}">
                <a16:creationId xmlns:a16="http://schemas.microsoft.com/office/drawing/2014/main" xmlns="" id="{BF9B6AB6-6147-424D-8F82-81A2B273645F}"/>
              </a:ext>
            </a:extLst>
          </p:cNvPr>
          <p:cNvSpPr/>
          <p:nvPr/>
        </p:nvSpPr>
        <p:spPr>
          <a:xfrm>
            <a:off x="2133947" y="4276815"/>
            <a:ext cx="1072541" cy="607208"/>
          </a:xfrm>
          <a:prstGeom prst="homePlate">
            <a:avLst/>
          </a:prstGeom>
          <a:solidFill>
            <a:srgbClr val="00728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400">
              <a:solidFill>
                <a:srgbClr val="FFFFFF"/>
              </a:solidFill>
              <a:latin typeface="Calibri" panose="020F0502020204030204"/>
            </a:endParaRPr>
          </a:p>
        </p:txBody>
      </p:sp>
      <p:sp>
        <p:nvSpPr>
          <p:cNvPr id="37" name="TextBox 26">
            <a:extLst>
              <a:ext uri="{FF2B5EF4-FFF2-40B4-BE49-F238E27FC236}">
                <a16:creationId xmlns:a16="http://schemas.microsoft.com/office/drawing/2014/main" xmlns="" id="{72A83EA8-E44D-4CC9-982F-1B8B609D21F2}"/>
              </a:ext>
            </a:extLst>
          </p:cNvPr>
          <p:cNvSpPr txBox="1"/>
          <p:nvPr/>
        </p:nvSpPr>
        <p:spPr>
          <a:xfrm>
            <a:off x="2206110" y="2236637"/>
            <a:ext cx="765241" cy="523220"/>
          </a:xfrm>
          <a:prstGeom prst="rect">
            <a:avLst/>
          </a:prstGeom>
          <a:noFill/>
        </p:spPr>
        <p:txBody>
          <a:bodyPr wrap="square" rtlCol="0">
            <a:spAutoFit/>
          </a:bodyPr>
          <a:lstStyle/>
          <a:p>
            <a:pPr algn="ctr">
              <a:defRPr/>
            </a:pPr>
            <a:r>
              <a:rPr lang="ru-RU" sz="2800" b="1" dirty="0">
                <a:latin typeface="Open Sans" panose="020B0606030504020204" pitchFamily="34" charset="0"/>
              </a:rPr>
              <a:t>01</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38" name="TextBox 27">
            <a:extLst>
              <a:ext uri="{FF2B5EF4-FFF2-40B4-BE49-F238E27FC236}">
                <a16:creationId xmlns:a16="http://schemas.microsoft.com/office/drawing/2014/main" xmlns="" id="{AF674A17-AAE5-4964-89E9-E927EF4D90FD}"/>
              </a:ext>
            </a:extLst>
          </p:cNvPr>
          <p:cNvSpPr txBox="1"/>
          <p:nvPr/>
        </p:nvSpPr>
        <p:spPr>
          <a:xfrm>
            <a:off x="2133947" y="2933023"/>
            <a:ext cx="765241" cy="523220"/>
          </a:xfrm>
          <a:prstGeom prst="rect">
            <a:avLst/>
          </a:prstGeom>
          <a:noFill/>
        </p:spPr>
        <p:txBody>
          <a:bodyPr wrap="square" rtlCol="0">
            <a:spAutoFit/>
          </a:bodyPr>
          <a:lstStyle/>
          <a:p>
            <a:pPr algn="ctr">
              <a:defRPr/>
            </a:pPr>
            <a:r>
              <a:rPr lang="ru-RU" sz="2800" b="1" dirty="0">
                <a:latin typeface="Open Sans" panose="020B0606030504020204" pitchFamily="34" charset="0"/>
              </a:rPr>
              <a:t>0</a:t>
            </a:r>
            <a:r>
              <a:rPr lang="en-US" sz="2800" b="1" dirty="0">
                <a:latin typeface="Open Sans" panose="020B0606030504020204" pitchFamily="34" charset="0"/>
              </a:rPr>
              <a:t>2</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39" name="TextBox 28">
            <a:extLst>
              <a:ext uri="{FF2B5EF4-FFF2-40B4-BE49-F238E27FC236}">
                <a16:creationId xmlns:a16="http://schemas.microsoft.com/office/drawing/2014/main" xmlns="" id="{F09FA8CE-2609-4B18-A96B-C2D56CF5BE9D}"/>
              </a:ext>
            </a:extLst>
          </p:cNvPr>
          <p:cNvSpPr txBox="1"/>
          <p:nvPr/>
        </p:nvSpPr>
        <p:spPr>
          <a:xfrm>
            <a:off x="2137170" y="3656246"/>
            <a:ext cx="762018" cy="523220"/>
          </a:xfrm>
          <a:prstGeom prst="rect">
            <a:avLst/>
          </a:prstGeom>
          <a:noFill/>
        </p:spPr>
        <p:txBody>
          <a:bodyPr wrap="square" rtlCol="0">
            <a:spAutoFit/>
          </a:bodyPr>
          <a:lstStyle/>
          <a:p>
            <a:pPr algn="ctr">
              <a:defRPr/>
            </a:pPr>
            <a:r>
              <a:rPr lang="ru-RU" sz="2800" b="1" dirty="0">
                <a:latin typeface="Open Sans" panose="020B0606030504020204" pitchFamily="34" charset="0"/>
              </a:rPr>
              <a:t>0</a:t>
            </a:r>
            <a:r>
              <a:rPr lang="en-US" sz="2800" b="1" dirty="0">
                <a:latin typeface="Open Sans" panose="020B0606030504020204" pitchFamily="34" charset="0"/>
              </a:rPr>
              <a:t>3</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40" name="TextBox 29">
            <a:extLst>
              <a:ext uri="{FF2B5EF4-FFF2-40B4-BE49-F238E27FC236}">
                <a16:creationId xmlns:a16="http://schemas.microsoft.com/office/drawing/2014/main" xmlns="" id="{0FB775DB-7BDA-40F8-8943-FE3A0A82B375}"/>
              </a:ext>
            </a:extLst>
          </p:cNvPr>
          <p:cNvSpPr txBox="1"/>
          <p:nvPr/>
        </p:nvSpPr>
        <p:spPr>
          <a:xfrm>
            <a:off x="2181520" y="4331012"/>
            <a:ext cx="717668" cy="523220"/>
          </a:xfrm>
          <a:prstGeom prst="rect">
            <a:avLst/>
          </a:prstGeom>
          <a:solidFill>
            <a:srgbClr val="00728C"/>
          </a:solidFill>
        </p:spPr>
        <p:txBody>
          <a:bodyPr wrap="square" rtlCol="0">
            <a:spAutoFit/>
          </a:bodyPr>
          <a:lstStyle/>
          <a:p>
            <a:pPr algn="ctr">
              <a:defRPr/>
            </a:pPr>
            <a:r>
              <a:rPr lang="ru-RU" sz="2800" b="1" dirty="0">
                <a:latin typeface="Open Sans" panose="020B0606030504020204" pitchFamily="34" charset="0"/>
              </a:rPr>
              <a:t>0</a:t>
            </a:r>
            <a:r>
              <a:rPr lang="en-US" sz="2800" b="1" dirty="0">
                <a:latin typeface="Open Sans" panose="020B0606030504020204" pitchFamily="34" charset="0"/>
              </a:rPr>
              <a:t>4</a:t>
            </a:r>
            <a:endParaRPr lang="en-GB" sz="2800" b="1" dirty="0">
              <a:latin typeface="Noto Sans" panose="020B0502040504020204" pitchFamily="34"/>
              <a:ea typeface="Noto Sans" panose="020B0502040504020204" pitchFamily="34"/>
              <a:cs typeface="Noto Sans" panose="020B0502040504020204" pitchFamily="34"/>
            </a:endParaRPr>
          </a:p>
        </p:txBody>
      </p:sp>
      <p:sp>
        <p:nvSpPr>
          <p:cNvPr id="22" name="Unvan 1">
            <a:extLst>
              <a:ext uri="{FF2B5EF4-FFF2-40B4-BE49-F238E27FC236}">
                <a16:creationId xmlns:a16="http://schemas.microsoft.com/office/drawing/2014/main" xmlns="" id="{30ADD582-95D9-420E-9A7A-854D0B0694AA}"/>
              </a:ext>
            </a:extLst>
          </p:cNvPr>
          <p:cNvSpPr txBox="1">
            <a:spLocks/>
          </p:cNvSpPr>
          <p:nvPr/>
        </p:nvSpPr>
        <p:spPr>
          <a:xfrm>
            <a:off x="2165230" y="380969"/>
            <a:ext cx="9429308" cy="540000"/>
          </a:xfrm>
          <a:prstGeom prst="rect">
            <a:avLst/>
          </a:prstGeom>
        </p:spPr>
        <p:txBody>
          <a:bodyP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EN AZ </a:t>
            </a:r>
            <a:r>
              <a:rPr lang="tr-TR" sz="2800" b="1" u="sng"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 SAAT 30 DAKİKA </a:t>
            </a: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ÖNCE SINAV BİNASINA GELMESİ GEREKEN GÖREVLİLER</a:t>
            </a:r>
          </a:p>
        </p:txBody>
      </p:sp>
    </p:spTree>
    <p:extLst>
      <p:ext uri="{BB962C8B-B14F-4D97-AF65-F5344CB8AC3E}">
        <p14:creationId xmlns:p14="http://schemas.microsoft.com/office/powerpoint/2010/main" val="457456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Dikdörtgen 9"/>
          <p:cNvSpPr/>
          <p:nvPr/>
        </p:nvSpPr>
        <p:spPr>
          <a:xfrm>
            <a:off x="1752174" y="836066"/>
            <a:ext cx="3637668" cy="830997"/>
          </a:xfrm>
          <a:prstGeom prst="rect">
            <a:avLst/>
          </a:prstGeom>
        </p:spPr>
        <p:txBody>
          <a:bodyPr wrap="square">
            <a:spAutoFit/>
          </a:bodyPr>
          <a:lstStyle/>
          <a:p>
            <a:pPr algn="ctr">
              <a:defRPr/>
            </a:pPr>
            <a:r>
              <a:rPr lang="tr-TR" sz="2400" b="1" dirty="0">
                <a:solidFill>
                  <a:schemeClr val="bg1"/>
                </a:solidFill>
                <a:latin typeface="Calibri" panose="020F0502020204030204" pitchFamily="34" charset="0"/>
                <a:ea typeface="ＭＳ Ｐゴシック" pitchFamily="34" charset="-128"/>
                <a:cs typeface="Calibri" panose="020F0502020204030204" pitchFamily="34" charset="0"/>
              </a:rPr>
              <a:t>ADAYLAR İÇİN </a:t>
            </a:r>
          </a:p>
          <a:p>
            <a:pPr algn="ctr">
              <a:defRPr/>
            </a:pPr>
            <a:r>
              <a:rPr lang="tr-TR" sz="2400" b="1" dirty="0">
                <a:solidFill>
                  <a:schemeClr val="bg1"/>
                </a:solidFill>
                <a:latin typeface="Calibri" panose="020F0502020204030204" pitchFamily="34" charset="0"/>
                <a:ea typeface="ＭＳ Ｐゴシック" pitchFamily="34" charset="-128"/>
                <a:cs typeface="Calibri" panose="020F0502020204030204" pitchFamily="34" charset="0"/>
              </a:rPr>
              <a:t>SINAVA GİRİŞ BELGESİ</a:t>
            </a:r>
          </a:p>
        </p:txBody>
      </p:sp>
      <p:sp>
        <p:nvSpPr>
          <p:cNvPr id="13" name="Dikdörtgen 12"/>
          <p:cNvSpPr/>
          <p:nvPr/>
        </p:nvSpPr>
        <p:spPr>
          <a:xfrm>
            <a:off x="6619393" y="874312"/>
            <a:ext cx="3584830" cy="830997"/>
          </a:xfrm>
          <a:prstGeom prst="rect">
            <a:avLst/>
          </a:prstGeom>
        </p:spPr>
        <p:txBody>
          <a:bodyPr wrap="square">
            <a:spAutoFit/>
          </a:bodyPr>
          <a:lstStyle/>
          <a:p>
            <a:pPr algn="ctr">
              <a:defRPr/>
            </a:pPr>
            <a:r>
              <a:rPr lang="tr-TR" sz="2400" b="1" dirty="0">
                <a:solidFill>
                  <a:schemeClr val="bg1"/>
                </a:solidFill>
                <a:latin typeface="Calibri" panose="020F0502020204030204" pitchFamily="34" charset="0"/>
                <a:ea typeface="ＭＳ Ｐゴシック" pitchFamily="34" charset="-128"/>
                <a:cs typeface="Calibri" panose="020F0502020204030204" pitchFamily="34" charset="0"/>
              </a:rPr>
              <a:t>GÖREVLİLER İÇİN</a:t>
            </a:r>
          </a:p>
          <a:p>
            <a:pPr algn="ctr">
              <a:defRPr/>
            </a:pPr>
            <a:r>
              <a:rPr lang="tr-TR" sz="2400" b="1" dirty="0">
                <a:solidFill>
                  <a:schemeClr val="bg1"/>
                </a:solidFill>
                <a:latin typeface="Calibri" panose="020F0502020204030204" pitchFamily="34" charset="0"/>
                <a:ea typeface="ＭＳ Ｐゴシック" pitchFamily="34" charset="-128"/>
                <a:cs typeface="Calibri" panose="020F0502020204030204" pitchFamily="34" charset="0"/>
              </a:rPr>
              <a:t>GÖREVLENDİRME BELGESİ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35</a:t>
            </a:fld>
            <a:endParaRPr lang="tr-TR" dirty="0"/>
          </a:p>
        </p:txBody>
      </p:sp>
      <p:pic>
        <p:nvPicPr>
          <p:cNvPr id="11" name="Resim 10"/>
          <p:cNvPicPr>
            <a:picLocks noChangeAspect="1"/>
          </p:cNvPicPr>
          <p:nvPr/>
        </p:nvPicPr>
        <p:blipFill>
          <a:blip r:embed="rId2"/>
          <a:stretch>
            <a:fillRect/>
          </a:stretch>
        </p:blipFill>
        <p:spPr>
          <a:xfrm>
            <a:off x="6733518" y="1667063"/>
            <a:ext cx="3562171" cy="4849861"/>
          </a:xfrm>
          <a:prstGeom prst="rect">
            <a:avLst/>
          </a:prstGeom>
        </p:spPr>
      </p:pic>
      <p:pic>
        <p:nvPicPr>
          <p:cNvPr id="4" name="Resim 3">
            <a:extLst>
              <a:ext uri="{FF2B5EF4-FFF2-40B4-BE49-F238E27FC236}">
                <a16:creationId xmlns:a16="http://schemas.microsoft.com/office/drawing/2014/main" xmlns="" id="{4D3D639C-17B8-4A96-895E-AD26DCC917A7}"/>
              </a:ext>
            </a:extLst>
          </p:cNvPr>
          <p:cNvPicPr>
            <a:picLocks noChangeAspect="1"/>
          </p:cNvPicPr>
          <p:nvPr/>
        </p:nvPicPr>
        <p:blipFill>
          <a:blip r:embed="rId3"/>
          <a:stretch>
            <a:fillRect/>
          </a:stretch>
        </p:blipFill>
        <p:spPr>
          <a:xfrm>
            <a:off x="1896311" y="1569988"/>
            <a:ext cx="3637668" cy="4946936"/>
          </a:xfrm>
          <a:prstGeom prst="rect">
            <a:avLst/>
          </a:prstGeom>
        </p:spPr>
      </p:pic>
      <p:sp>
        <p:nvSpPr>
          <p:cNvPr id="9" name="Unvan 1">
            <a:extLst>
              <a:ext uri="{FF2B5EF4-FFF2-40B4-BE49-F238E27FC236}">
                <a16:creationId xmlns:a16="http://schemas.microsoft.com/office/drawing/2014/main" xmlns="" id="{A22755F6-596C-4E74-8EC3-1B18B4BC9F82}"/>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SINAVA GİRİŞ İÇİN GEREKLİ BELGE VE KİMLİKLER</a:t>
            </a:r>
          </a:p>
        </p:txBody>
      </p:sp>
    </p:spTree>
    <p:extLst>
      <p:ext uri="{BB962C8B-B14F-4D97-AF65-F5344CB8AC3E}">
        <p14:creationId xmlns:p14="http://schemas.microsoft.com/office/powerpoint/2010/main" val="2385688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ikdörtgen 2"/>
          <p:cNvSpPr/>
          <p:nvPr/>
        </p:nvSpPr>
        <p:spPr>
          <a:xfrm>
            <a:off x="1119971" y="1303305"/>
            <a:ext cx="8679537" cy="369332"/>
          </a:xfrm>
          <a:prstGeom prst="rect">
            <a:avLst/>
          </a:prstGeom>
        </p:spPr>
        <p:txBody>
          <a:bodyPr wrap="square">
            <a:spAutoFit/>
          </a:bodyPr>
          <a:lstStyle/>
          <a:p>
            <a:pPr>
              <a:defRPr/>
            </a:pPr>
            <a:r>
              <a:rPr lang="tr-TR" altLang="tr-TR" b="1" u="sng" dirty="0">
                <a:solidFill>
                  <a:schemeClr val="bg1"/>
                </a:solidFill>
                <a:latin typeface="Calibri" panose="020F0502020204030204" pitchFamily="34" charset="0"/>
                <a:cs typeface="Calibri" panose="020F0502020204030204" pitchFamily="34" charset="0"/>
              </a:rPr>
              <a:t>Adaylar</a:t>
            </a:r>
            <a:r>
              <a:rPr lang="tr-TR" altLang="tr-TR" b="1" dirty="0">
                <a:solidFill>
                  <a:schemeClr val="bg1"/>
                </a:solidFill>
                <a:latin typeface="Calibri" panose="020F0502020204030204" pitchFamily="34" charset="0"/>
                <a:ea typeface="ＭＳ Ｐゴシック" pitchFamily="34" charset="-128"/>
                <a:cs typeface="Calibri" panose="020F0502020204030204" pitchFamily="34" charset="0"/>
              </a:rPr>
              <a:t> </a:t>
            </a:r>
            <a:r>
              <a:rPr lang="tr-TR" altLang="tr-TR" b="1" dirty="0">
                <a:solidFill>
                  <a:schemeClr val="bg1"/>
                </a:solidFill>
                <a:latin typeface="Calibri" panose="020F0502020204030204" pitchFamily="34" charset="0"/>
                <a:cs typeface="Calibri" panose="020F0502020204030204" pitchFamily="34" charset="0"/>
              </a:rPr>
              <a:t>İçin Sınava Giriş Belgesi / </a:t>
            </a:r>
            <a:r>
              <a:rPr lang="tr-TR" altLang="tr-TR" b="1" u="sng" dirty="0">
                <a:solidFill>
                  <a:schemeClr val="bg1"/>
                </a:solidFill>
                <a:latin typeface="Calibri" panose="020F0502020204030204" pitchFamily="34" charset="0"/>
                <a:cs typeface="Calibri" panose="020F0502020204030204" pitchFamily="34" charset="0"/>
              </a:rPr>
              <a:t>Görevliler</a:t>
            </a:r>
            <a:r>
              <a:rPr lang="tr-TR" altLang="tr-TR" b="1" dirty="0">
                <a:solidFill>
                  <a:schemeClr val="bg1"/>
                </a:solidFill>
                <a:latin typeface="Calibri" panose="020F0502020204030204" pitchFamily="34" charset="0"/>
                <a:cs typeface="Calibri" panose="020F0502020204030204" pitchFamily="34" charset="0"/>
              </a:rPr>
              <a:t> İçin Görevlendirme Belgesi ve</a:t>
            </a:r>
          </a:p>
        </p:txBody>
      </p:sp>
      <p:sp>
        <p:nvSpPr>
          <p:cNvPr id="6" name="Dikdörtgen 5"/>
          <p:cNvSpPr/>
          <p:nvPr/>
        </p:nvSpPr>
        <p:spPr>
          <a:xfrm>
            <a:off x="777070" y="1722868"/>
            <a:ext cx="7781596" cy="4062651"/>
          </a:xfrm>
          <a:prstGeom prst="rect">
            <a:avLst/>
          </a:prstGeom>
        </p:spPr>
        <p:txBody>
          <a:bodyPr wrap="square">
            <a:spAutoFit/>
          </a:bodyPr>
          <a:lstStyle/>
          <a:p>
            <a:pPr marL="457200" indent="-457200">
              <a:spcAft>
                <a:spcPts val="300"/>
              </a:spcAft>
              <a:buFont typeface="+mj-lt"/>
              <a:buAutoNum type="arabicPeriod"/>
            </a:pPr>
            <a:r>
              <a:rPr lang="tr-TR" sz="1600" b="1" dirty="0">
                <a:solidFill>
                  <a:schemeClr val="bg1"/>
                </a:solidFill>
                <a:latin typeface="Calibri" panose="020F0502020204030204" pitchFamily="34" charset="0"/>
                <a:cs typeface="Calibri" panose="020F0502020204030204" pitchFamily="34" charset="0"/>
              </a:rPr>
              <a:t>T.C. Nüfus Cüzdanı</a:t>
            </a:r>
          </a:p>
          <a:p>
            <a:pPr marL="457200" indent="-457200">
              <a:spcAft>
                <a:spcPts val="300"/>
              </a:spcAft>
              <a:buFont typeface="+mj-lt"/>
              <a:buAutoNum type="arabicPeriod"/>
            </a:pPr>
            <a:r>
              <a:rPr lang="tr-TR" sz="1600" b="1" dirty="0">
                <a:solidFill>
                  <a:schemeClr val="bg1"/>
                </a:solidFill>
                <a:latin typeface="Calibri" panose="020F0502020204030204" pitchFamily="34" charset="0"/>
                <a:cs typeface="Calibri" panose="020F0502020204030204" pitchFamily="34" charset="0"/>
              </a:rPr>
              <a:t>T.C. Kimlik Kartı</a:t>
            </a:r>
          </a:p>
          <a:p>
            <a:pPr marL="457200" indent="-457200">
              <a:spcAft>
                <a:spcPts val="300"/>
              </a:spcAft>
              <a:buFont typeface="+mj-lt"/>
              <a:buAutoNum type="arabicPeriod"/>
            </a:pPr>
            <a:r>
              <a:rPr lang="tr-TR" sz="1600" b="1" dirty="0">
                <a:solidFill>
                  <a:schemeClr val="bg1"/>
                </a:solidFill>
                <a:latin typeface="Calibri" panose="020F0502020204030204" pitchFamily="34" charset="0"/>
                <a:cs typeface="Calibri" panose="020F0502020204030204" pitchFamily="34" charset="0"/>
              </a:rPr>
              <a:t>Süresi geçerli pasaport </a:t>
            </a:r>
          </a:p>
          <a:p>
            <a:pPr marL="457200" indent="-457200">
              <a:spcAft>
                <a:spcPts val="300"/>
              </a:spcAft>
              <a:buFont typeface="+mj-lt"/>
              <a:buAutoNum type="arabicPeriod"/>
            </a:pPr>
            <a:r>
              <a:rPr lang="tr-TR" sz="1600" b="1" dirty="0">
                <a:solidFill>
                  <a:schemeClr val="bg1"/>
                </a:solidFill>
                <a:latin typeface="Calibri" panose="020F0502020204030204" pitchFamily="34" charset="0"/>
                <a:cs typeface="Calibri" panose="020F0502020204030204" pitchFamily="34" charset="0"/>
              </a:rPr>
              <a:t>K.K.T.C. Kimlik Kartı</a:t>
            </a:r>
          </a:p>
          <a:p>
            <a:pPr marL="457200" indent="-457200">
              <a:spcAft>
                <a:spcPts val="300"/>
              </a:spcAft>
              <a:buFont typeface="+mj-lt"/>
              <a:buAutoNum type="arabicPeriod"/>
            </a:pPr>
            <a:r>
              <a:rPr lang="tr-TR" sz="1600" b="1" dirty="0">
                <a:solidFill>
                  <a:schemeClr val="bg1"/>
                </a:solidFill>
                <a:latin typeface="Calibri" panose="020F0502020204030204" pitchFamily="34" charset="0"/>
                <a:cs typeface="Calibri" panose="020F0502020204030204" pitchFamily="34" charset="0"/>
              </a:rPr>
              <a:t>Geçici Kimlik Belgesi</a:t>
            </a:r>
          </a:p>
          <a:p>
            <a:pPr marL="457200" indent="-457200">
              <a:spcAft>
                <a:spcPts val="300"/>
              </a:spcAft>
              <a:buFont typeface="+mj-lt"/>
              <a:buAutoNum type="arabicPeriod"/>
            </a:pPr>
            <a:r>
              <a:rPr lang="tr-TR" sz="1600" b="1" dirty="0">
                <a:solidFill>
                  <a:schemeClr val="bg1"/>
                </a:solidFill>
                <a:latin typeface="Calibri" panose="020F0502020204030204" pitchFamily="34" charset="0"/>
                <a:cs typeface="Calibri" panose="020F0502020204030204" pitchFamily="34" charset="0"/>
              </a:rPr>
              <a:t>Pembe/Mavi Kart</a:t>
            </a:r>
          </a:p>
          <a:p>
            <a:pPr marL="457200" indent="-457200">
              <a:spcAft>
                <a:spcPts val="300"/>
              </a:spcAft>
              <a:buFont typeface="+mj-lt"/>
              <a:buAutoNum type="arabicPeriod"/>
            </a:pPr>
            <a:r>
              <a:rPr lang="tr-TR" altLang="tr-TR" sz="1600" b="1" dirty="0">
                <a:solidFill>
                  <a:schemeClr val="bg1"/>
                </a:solidFill>
                <a:latin typeface="Calibri" panose="020F0502020204030204" pitchFamily="34" charset="0"/>
                <a:cs typeface="Calibri" panose="020F0502020204030204" pitchFamily="34" charset="0"/>
              </a:rPr>
              <a:t>İçişleri Bakanlığı Göç İdaresi tarafından verilen süresi geçerli,</a:t>
            </a:r>
          </a:p>
          <a:p>
            <a:pPr>
              <a:spcAft>
                <a:spcPts val="300"/>
              </a:spcAft>
            </a:pPr>
            <a:r>
              <a:rPr lang="tr-TR" altLang="tr-TR" sz="1600" b="1" dirty="0">
                <a:solidFill>
                  <a:schemeClr val="bg1"/>
                </a:solidFill>
                <a:latin typeface="Calibri" panose="020F0502020204030204" pitchFamily="34" charset="0"/>
                <a:cs typeface="Calibri" panose="020F0502020204030204" pitchFamily="34" charset="0"/>
              </a:rPr>
              <a:t>           </a:t>
            </a:r>
            <a:r>
              <a:rPr lang="tr-TR" sz="1600" b="1" dirty="0">
                <a:solidFill>
                  <a:srgbClr val="FF0000"/>
                </a:solidFill>
                <a:latin typeface="Calibri" panose="020F0502020204030204" pitchFamily="34" charset="0"/>
                <a:cs typeface="Calibri" panose="020F0502020204030204" pitchFamily="34" charset="0"/>
              </a:rPr>
              <a:t>Uluslararası Koruma Başvuru Sahibi Kimlik Belgesi</a:t>
            </a:r>
          </a:p>
          <a:p>
            <a:pPr>
              <a:spcAft>
                <a:spcPts val="300"/>
              </a:spcAft>
            </a:pPr>
            <a:r>
              <a:rPr lang="tr-TR" sz="1600" b="1" dirty="0">
                <a:solidFill>
                  <a:schemeClr val="bg1"/>
                </a:solidFill>
                <a:latin typeface="Calibri" panose="020F0502020204030204" pitchFamily="34" charset="0"/>
                <a:cs typeface="Calibri" panose="020F0502020204030204" pitchFamily="34" charset="0"/>
              </a:rPr>
              <a:t>          </a:t>
            </a:r>
            <a:r>
              <a:rPr lang="tr-TR" sz="1600" b="1" dirty="0">
                <a:solidFill>
                  <a:srgbClr val="FF0000"/>
                </a:solidFill>
                <a:latin typeface="Calibri" panose="020F0502020204030204" pitchFamily="34" charset="0"/>
                <a:cs typeface="Calibri" panose="020F0502020204030204" pitchFamily="34" charset="0"/>
              </a:rPr>
              <a:t> Uluslararası Koruma Statü Sahibi Kimlik Belgesi</a:t>
            </a:r>
          </a:p>
          <a:p>
            <a:pPr marL="342900" indent="-342900">
              <a:spcAft>
                <a:spcPts val="300"/>
              </a:spcAft>
              <a:buAutoNum type="arabicPeriod" startAt="8"/>
            </a:pPr>
            <a:r>
              <a:rPr lang="tr-TR" altLang="tr-TR" sz="1600" b="1" dirty="0">
                <a:solidFill>
                  <a:schemeClr val="bg1"/>
                </a:solidFill>
                <a:latin typeface="Calibri" panose="020F0502020204030204" pitchFamily="34" charset="0"/>
                <a:cs typeface="Calibri" panose="020F0502020204030204" pitchFamily="34" charset="0"/>
              </a:rPr>
              <a:t>   İçişleri Bakanlığı Göç İdaresi tarafından verilen süresi geçerli </a:t>
            </a:r>
          </a:p>
          <a:p>
            <a:pPr>
              <a:spcAft>
                <a:spcPts val="300"/>
              </a:spcAft>
            </a:pPr>
            <a:r>
              <a:rPr lang="tr-TR" altLang="tr-TR" sz="1600" b="1" dirty="0">
                <a:solidFill>
                  <a:schemeClr val="bg1"/>
                </a:solidFill>
                <a:latin typeface="Calibri" panose="020F0502020204030204" pitchFamily="34" charset="0"/>
                <a:cs typeface="Calibri" panose="020F0502020204030204" pitchFamily="34" charset="0"/>
              </a:rPr>
              <a:t>          </a:t>
            </a:r>
            <a:r>
              <a:rPr lang="tr-TR" sz="1600" b="1" dirty="0">
                <a:solidFill>
                  <a:srgbClr val="FF0000"/>
                </a:solidFill>
                <a:latin typeface="Calibri" panose="020F0502020204030204" pitchFamily="34" charset="0"/>
                <a:cs typeface="Calibri" panose="020F0502020204030204" pitchFamily="34" charset="0"/>
              </a:rPr>
              <a:t>Geçici Koruma Kimlik Belgesi </a:t>
            </a:r>
          </a:p>
          <a:p>
            <a:pPr marL="447675" indent="-447675" algn="just">
              <a:spcAft>
                <a:spcPts val="300"/>
              </a:spcAft>
              <a:buAutoNum type="arabicPeriod" startAt="9"/>
            </a:pPr>
            <a:r>
              <a:rPr lang="tr-TR" sz="1600" b="1" dirty="0">
                <a:solidFill>
                  <a:schemeClr val="bg1"/>
                </a:solidFill>
                <a:latin typeface="Calibri" panose="020F0502020204030204" pitchFamily="34" charset="0"/>
                <a:cs typeface="Calibri" panose="020F0502020204030204" pitchFamily="34" charset="0"/>
              </a:rPr>
              <a:t>T.C. İçişleri Bakanlığı Göç İdaresi tarafından verilen </a:t>
            </a:r>
            <a:r>
              <a:rPr lang="tr-TR" sz="1600" b="1" dirty="0">
                <a:solidFill>
                  <a:srgbClr val="FF0000"/>
                </a:solidFill>
                <a:latin typeface="Calibri" panose="020F0502020204030204" pitchFamily="34" charset="0"/>
                <a:cs typeface="Calibri" panose="020F0502020204030204" pitchFamily="34" charset="0"/>
              </a:rPr>
              <a:t>İkamet İzni Belgesi  </a:t>
            </a:r>
          </a:p>
          <a:p>
            <a:pPr marL="447675" indent="-447675" algn="just">
              <a:spcAft>
                <a:spcPts val="300"/>
              </a:spcAft>
            </a:pPr>
            <a:r>
              <a:rPr lang="tr-TR" sz="1600" b="1" dirty="0">
                <a:solidFill>
                  <a:srgbClr val="FF0000"/>
                </a:solidFill>
                <a:latin typeface="Calibri" panose="020F0502020204030204" pitchFamily="34" charset="0"/>
                <a:cs typeface="Calibri" panose="020F0502020204030204" pitchFamily="34" charset="0"/>
              </a:rPr>
              <a:t>          </a:t>
            </a:r>
            <a:r>
              <a:rPr lang="tr-TR" b="1" dirty="0">
                <a:solidFill>
                  <a:srgbClr val="FF0000"/>
                </a:solidFill>
                <a:latin typeface="Calibri" panose="020F0502020204030204" pitchFamily="34" charset="0"/>
                <a:cs typeface="Calibri" panose="020F0502020204030204" pitchFamily="34" charset="0"/>
              </a:rPr>
              <a:t>(Sadece </a:t>
            </a:r>
            <a:r>
              <a:rPr lang="tr-TR"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tr-TR" b="1" dirty="0">
                <a:solidFill>
                  <a:srgbClr val="FF0000"/>
                </a:solidFill>
                <a:latin typeface="Calibri" panose="020F0502020204030204" pitchFamily="34" charset="0"/>
                <a:ea typeface="Calibri" panose="020F0502020204030204" pitchFamily="34" charset="0"/>
                <a:cs typeface="Calibri" panose="020F0502020204030204" pitchFamily="34" charset="0"/>
              </a:rPr>
              <a:t>İkamet İzni   Türü</a:t>
            </a:r>
            <a:r>
              <a:rPr lang="tr-TR" dirty="0">
                <a:solidFill>
                  <a:srgbClr val="FF0000"/>
                </a:solidFill>
                <a:latin typeface="Calibri" panose="020F0502020204030204" pitchFamily="34" charset="0"/>
                <a:ea typeface="Calibri" panose="020F0502020204030204" pitchFamily="34" charset="0"/>
                <a:cs typeface="Calibri" panose="020F0502020204030204" pitchFamily="34" charset="0"/>
              </a:rPr>
              <a:t>” kısmında “</a:t>
            </a:r>
            <a:r>
              <a:rPr lang="tr-TR" b="1" dirty="0">
                <a:solidFill>
                  <a:srgbClr val="FF0000"/>
                </a:solidFill>
                <a:latin typeface="Calibri" panose="020F0502020204030204" pitchFamily="34" charset="0"/>
                <a:ea typeface="Calibri" panose="020F0502020204030204" pitchFamily="34" charset="0"/>
                <a:cs typeface="Calibri" panose="020F0502020204030204" pitchFamily="34" charset="0"/>
              </a:rPr>
              <a:t>İnsani</a:t>
            </a:r>
            <a:r>
              <a:rPr lang="tr-TR" dirty="0">
                <a:solidFill>
                  <a:srgbClr val="FF0000"/>
                </a:solidFill>
                <a:latin typeface="Calibri" panose="020F0502020204030204" pitchFamily="34" charset="0"/>
                <a:ea typeface="Calibri" panose="020F0502020204030204" pitchFamily="34" charset="0"/>
                <a:cs typeface="Calibri" panose="020F0502020204030204" pitchFamily="34" charset="0"/>
              </a:rPr>
              <a:t>” veya “</a:t>
            </a:r>
            <a:r>
              <a:rPr lang="tr-TR" b="1" dirty="0">
                <a:solidFill>
                  <a:srgbClr val="FF0000"/>
                </a:solidFill>
                <a:latin typeface="Calibri" panose="020F0502020204030204" pitchFamily="34" charset="0"/>
                <a:ea typeface="Calibri" panose="020F0502020204030204" pitchFamily="34" charset="0"/>
                <a:cs typeface="Calibri" panose="020F0502020204030204" pitchFamily="34" charset="0"/>
              </a:rPr>
              <a:t>Uzun Dönem</a:t>
            </a:r>
            <a:r>
              <a:rPr lang="tr-TR" dirty="0">
                <a:solidFill>
                  <a:srgbClr val="FF0000"/>
                </a:solidFill>
                <a:latin typeface="Calibri" panose="020F0502020204030204" pitchFamily="34" charset="0"/>
                <a:ea typeface="Calibri" panose="020F0502020204030204" pitchFamily="34" charset="0"/>
                <a:cs typeface="Calibri" panose="020F0502020204030204" pitchFamily="34" charset="0"/>
              </a:rPr>
              <a:t>” yazan belgeler  geçerlidir)</a:t>
            </a:r>
          </a:p>
        </p:txBody>
      </p:sp>
      <p:sp>
        <p:nvSpPr>
          <p:cNvPr id="8" name="Dikdörtgen 7"/>
          <p:cNvSpPr/>
          <p:nvPr/>
        </p:nvSpPr>
        <p:spPr>
          <a:xfrm>
            <a:off x="448037" y="5705045"/>
            <a:ext cx="10559506" cy="1015663"/>
          </a:xfrm>
          <a:prstGeom prst="rect">
            <a:avLst/>
          </a:prstGeom>
        </p:spPr>
        <p:txBody>
          <a:bodyPr wrap="square">
            <a:spAutoFit/>
          </a:bodyPr>
          <a:lstStyle/>
          <a:p>
            <a:pPr marL="36000" lvl="2"/>
            <a:r>
              <a:rPr lang="tr-TR" sz="2000" b="1" dirty="0">
                <a:solidFill>
                  <a:schemeClr val="bg1"/>
                </a:solidFill>
                <a:latin typeface="Calibri" panose="020F0502020204030204" pitchFamily="34" charset="0"/>
                <a:cs typeface="Calibri" panose="020F0502020204030204" pitchFamily="34" charset="0"/>
              </a:rPr>
              <a:t>ile sınav binası ve salonuna girebilirler. </a:t>
            </a:r>
          </a:p>
          <a:p>
            <a:pPr marL="36000" lvl="2"/>
            <a:r>
              <a:rPr lang="tr-TR" sz="2000" b="1" dirty="0">
                <a:solidFill>
                  <a:schemeClr val="bg1"/>
                </a:solidFill>
                <a:latin typeface="Calibri" panose="020F0502020204030204" pitchFamily="34" charset="0"/>
                <a:cs typeface="Calibri" panose="020F0502020204030204" pitchFamily="34" charset="0"/>
              </a:rPr>
              <a:t>Sınav binasına giriş için gerekli belgelerin aslı ve belgelerde fotoğrafın olması zorunludur.</a:t>
            </a:r>
          </a:p>
          <a:p>
            <a:pPr marL="36000" lvl="2"/>
            <a:r>
              <a:rPr lang="tr-TR" sz="2000" b="1" dirty="0">
                <a:solidFill>
                  <a:srgbClr val="FF0000"/>
                </a:solidFill>
                <a:latin typeface="Calibri" panose="020F0502020204030204" pitchFamily="34" charset="0"/>
                <a:cs typeface="Calibri" panose="020F0502020204030204" pitchFamily="34" charset="0"/>
              </a:rPr>
              <a:t>Fotoğrafsız kimlik belgesi ile adaylar sınava alınmayacaktır.</a:t>
            </a:r>
          </a:p>
        </p:txBody>
      </p:sp>
      <p:sp>
        <p:nvSpPr>
          <p:cNvPr id="11"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12"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7" name="Slayt Numarası Yer Tutucusu 6"/>
          <p:cNvSpPr>
            <a:spLocks noGrp="1"/>
          </p:cNvSpPr>
          <p:nvPr>
            <p:ph type="sldNum" sz="quarter" idx="12"/>
          </p:nvPr>
        </p:nvSpPr>
        <p:spPr/>
        <p:txBody>
          <a:bodyPr/>
          <a:lstStyle/>
          <a:p>
            <a:fld id="{5E4DF653-7172-3143-90C0-7F385A2564DE}" type="slidenum">
              <a:rPr lang="tr-TR" smtClean="0"/>
              <a:pPr/>
              <a:t>36</a:t>
            </a:fld>
            <a:endParaRPr lang="tr-TR" dirty="0"/>
          </a:p>
        </p:txBody>
      </p:sp>
      <p:pic>
        <p:nvPicPr>
          <p:cNvPr id="16" name="Resim 15">
            <a:extLst>
              <a:ext uri="{FF2B5EF4-FFF2-40B4-BE49-F238E27FC236}">
                <a16:creationId xmlns:a16="http://schemas.microsoft.com/office/drawing/2014/main" xmlns="" id="{68A8ABB0-92E6-4EB3-B503-6BDC6D15B9CA}"/>
              </a:ext>
            </a:extLst>
          </p:cNvPr>
          <p:cNvPicPr>
            <a:picLocks noChangeAspect="1"/>
          </p:cNvPicPr>
          <p:nvPr/>
        </p:nvPicPr>
        <p:blipFill>
          <a:blip r:embed="rId3"/>
          <a:stretch>
            <a:fillRect/>
          </a:stretch>
        </p:blipFill>
        <p:spPr>
          <a:xfrm>
            <a:off x="10474930" y="2613302"/>
            <a:ext cx="257140" cy="197010"/>
          </a:xfrm>
          <a:prstGeom prst="rect">
            <a:avLst/>
          </a:prstGeom>
        </p:spPr>
      </p:pic>
      <p:pic>
        <p:nvPicPr>
          <p:cNvPr id="17" name="Resim 16">
            <a:extLst>
              <a:ext uri="{FF2B5EF4-FFF2-40B4-BE49-F238E27FC236}">
                <a16:creationId xmlns:a16="http://schemas.microsoft.com/office/drawing/2014/main" xmlns="" id="{7571511D-ABC7-44FC-A67B-44E0889B690E}"/>
              </a:ext>
            </a:extLst>
          </p:cNvPr>
          <p:cNvPicPr>
            <a:picLocks noChangeAspect="1"/>
          </p:cNvPicPr>
          <p:nvPr/>
        </p:nvPicPr>
        <p:blipFill>
          <a:blip r:embed="rId3"/>
          <a:stretch>
            <a:fillRect/>
          </a:stretch>
        </p:blipFill>
        <p:spPr>
          <a:xfrm rot="2187634">
            <a:off x="11031923" y="3424924"/>
            <a:ext cx="263966" cy="168991"/>
          </a:xfrm>
          <a:prstGeom prst="rect">
            <a:avLst/>
          </a:prstGeom>
        </p:spPr>
      </p:pic>
      <p:pic>
        <p:nvPicPr>
          <p:cNvPr id="19" name="Resim 18">
            <a:extLst>
              <a:ext uri="{FF2B5EF4-FFF2-40B4-BE49-F238E27FC236}">
                <a16:creationId xmlns:a16="http://schemas.microsoft.com/office/drawing/2014/main" xmlns="" id="{12A7C192-9585-4809-8A9B-E68FB7C6A2B0}"/>
              </a:ext>
            </a:extLst>
          </p:cNvPr>
          <p:cNvPicPr>
            <a:picLocks noChangeAspect="1"/>
          </p:cNvPicPr>
          <p:nvPr/>
        </p:nvPicPr>
        <p:blipFill>
          <a:blip r:embed="rId4"/>
          <a:stretch>
            <a:fillRect/>
          </a:stretch>
        </p:blipFill>
        <p:spPr>
          <a:xfrm>
            <a:off x="10083567" y="2613302"/>
            <a:ext cx="214510" cy="267186"/>
          </a:xfrm>
          <a:prstGeom prst="rect">
            <a:avLst/>
          </a:prstGeom>
        </p:spPr>
      </p:pic>
      <p:pic>
        <p:nvPicPr>
          <p:cNvPr id="20" name="Resim 19">
            <a:extLst>
              <a:ext uri="{FF2B5EF4-FFF2-40B4-BE49-F238E27FC236}">
                <a16:creationId xmlns:a16="http://schemas.microsoft.com/office/drawing/2014/main" xmlns="" id="{8D698A77-A624-4988-A492-7072B279AACE}"/>
              </a:ext>
            </a:extLst>
          </p:cNvPr>
          <p:cNvPicPr>
            <a:picLocks noChangeAspect="1"/>
          </p:cNvPicPr>
          <p:nvPr/>
        </p:nvPicPr>
        <p:blipFill>
          <a:blip r:embed="rId4"/>
          <a:stretch>
            <a:fillRect/>
          </a:stretch>
        </p:blipFill>
        <p:spPr>
          <a:xfrm>
            <a:off x="10852995" y="3396001"/>
            <a:ext cx="214510" cy="267186"/>
          </a:xfrm>
          <a:prstGeom prst="rect">
            <a:avLst/>
          </a:prstGeom>
        </p:spPr>
      </p:pic>
      <p:pic>
        <p:nvPicPr>
          <p:cNvPr id="21" name="Resim 20">
            <a:extLst>
              <a:ext uri="{FF2B5EF4-FFF2-40B4-BE49-F238E27FC236}">
                <a16:creationId xmlns:a16="http://schemas.microsoft.com/office/drawing/2014/main" xmlns="" id="{BFB6D532-973D-4705-B76D-9919D5263607}"/>
              </a:ext>
            </a:extLst>
          </p:cNvPr>
          <p:cNvPicPr>
            <a:picLocks noChangeAspect="1"/>
          </p:cNvPicPr>
          <p:nvPr/>
        </p:nvPicPr>
        <p:blipFill>
          <a:blip r:embed="rId3"/>
          <a:stretch>
            <a:fillRect/>
          </a:stretch>
        </p:blipFill>
        <p:spPr>
          <a:xfrm>
            <a:off x="10196166" y="4026700"/>
            <a:ext cx="203821" cy="205569"/>
          </a:xfrm>
          <a:prstGeom prst="rect">
            <a:avLst/>
          </a:prstGeom>
        </p:spPr>
      </p:pic>
      <p:pic>
        <p:nvPicPr>
          <p:cNvPr id="22" name="Resim 21">
            <a:extLst>
              <a:ext uri="{FF2B5EF4-FFF2-40B4-BE49-F238E27FC236}">
                <a16:creationId xmlns:a16="http://schemas.microsoft.com/office/drawing/2014/main" xmlns="" id="{AE2595EB-FE9B-4E81-B5F7-A9B7D1916303}"/>
              </a:ext>
            </a:extLst>
          </p:cNvPr>
          <p:cNvPicPr>
            <a:picLocks noChangeAspect="1"/>
          </p:cNvPicPr>
          <p:nvPr/>
        </p:nvPicPr>
        <p:blipFill>
          <a:blip r:embed="rId3"/>
          <a:stretch>
            <a:fillRect/>
          </a:stretch>
        </p:blipFill>
        <p:spPr>
          <a:xfrm>
            <a:off x="9799508" y="4188980"/>
            <a:ext cx="226503" cy="212590"/>
          </a:xfrm>
          <a:prstGeom prst="rect">
            <a:avLst/>
          </a:prstGeom>
        </p:spPr>
      </p:pic>
      <p:pic>
        <p:nvPicPr>
          <p:cNvPr id="24" name="Resim 23">
            <a:extLst>
              <a:ext uri="{FF2B5EF4-FFF2-40B4-BE49-F238E27FC236}">
                <a16:creationId xmlns:a16="http://schemas.microsoft.com/office/drawing/2014/main" xmlns="" id="{ABCAE974-E181-4A1A-8FF2-381A34D16188}"/>
              </a:ext>
            </a:extLst>
          </p:cNvPr>
          <p:cNvPicPr>
            <a:picLocks noChangeAspect="1"/>
          </p:cNvPicPr>
          <p:nvPr/>
        </p:nvPicPr>
        <p:blipFill>
          <a:blip r:embed="rId3"/>
          <a:stretch>
            <a:fillRect/>
          </a:stretch>
        </p:blipFill>
        <p:spPr>
          <a:xfrm>
            <a:off x="10871129" y="4072050"/>
            <a:ext cx="178242" cy="233859"/>
          </a:xfrm>
          <a:prstGeom prst="rect">
            <a:avLst/>
          </a:prstGeom>
        </p:spPr>
      </p:pic>
      <p:sp>
        <p:nvSpPr>
          <p:cNvPr id="25" name="Dikdörtgen 24">
            <a:extLst>
              <a:ext uri="{FF2B5EF4-FFF2-40B4-BE49-F238E27FC236}">
                <a16:creationId xmlns:a16="http://schemas.microsoft.com/office/drawing/2014/main" xmlns="" id="{1541F94D-A465-45E2-9FBB-CC503FBEF9D2}"/>
              </a:ext>
            </a:extLst>
          </p:cNvPr>
          <p:cNvSpPr/>
          <p:nvPr/>
        </p:nvSpPr>
        <p:spPr>
          <a:xfrm>
            <a:off x="3728552" y="4533184"/>
            <a:ext cx="2232621" cy="338554"/>
          </a:xfrm>
          <a:prstGeom prst="rect">
            <a:avLst/>
          </a:prstGeom>
        </p:spPr>
        <p:txBody>
          <a:bodyPr wrap="square">
            <a:spAutoFit/>
          </a:bodyPr>
          <a:lstStyle/>
          <a:p>
            <a:pPr>
              <a:defRPr/>
            </a:pPr>
            <a:r>
              <a:rPr lang="tr-TR" altLang="tr-TR" sz="1600" b="1" dirty="0">
                <a:solidFill>
                  <a:srgbClr val="FF0000"/>
                </a:solidFill>
                <a:latin typeface="Calibri" panose="020F0502020204030204" pitchFamily="34" charset="0"/>
                <a:cs typeface="Calibri" panose="020F0502020204030204" pitchFamily="34" charset="0"/>
              </a:rPr>
              <a:t>(Tüm Ülkeler İçin)</a:t>
            </a:r>
          </a:p>
        </p:txBody>
      </p:sp>
      <p:pic>
        <p:nvPicPr>
          <p:cNvPr id="4" name="Resim 3">
            <a:extLst>
              <a:ext uri="{FF2B5EF4-FFF2-40B4-BE49-F238E27FC236}">
                <a16:creationId xmlns:a16="http://schemas.microsoft.com/office/drawing/2014/main" xmlns="" id="{132C93D6-F5C3-45F5-8A69-EC6B7E6697D0}"/>
              </a:ext>
            </a:extLst>
          </p:cNvPr>
          <p:cNvPicPr>
            <a:picLocks noChangeAspect="1"/>
          </p:cNvPicPr>
          <p:nvPr/>
        </p:nvPicPr>
        <p:blipFill>
          <a:blip r:embed="rId5"/>
          <a:stretch>
            <a:fillRect/>
          </a:stretch>
        </p:blipFill>
        <p:spPr>
          <a:xfrm>
            <a:off x="8588041" y="952316"/>
            <a:ext cx="3449446" cy="4909572"/>
          </a:xfrm>
          <a:prstGeom prst="rect">
            <a:avLst/>
          </a:prstGeom>
        </p:spPr>
      </p:pic>
      <p:sp>
        <p:nvSpPr>
          <p:cNvPr id="23" name="Unvan 1">
            <a:extLst>
              <a:ext uri="{FF2B5EF4-FFF2-40B4-BE49-F238E27FC236}">
                <a16:creationId xmlns:a16="http://schemas.microsoft.com/office/drawing/2014/main" xmlns="" id="{FD6A2DA6-8BBD-4D99-8853-F70D0519BC57}"/>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SINAVA GİRİŞ İÇİN GEREKLİ BELGE VE KİMLİKLER</a:t>
            </a:r>
          </a:p>
        </p:txBody>
      </p:sp>
    </p:spTree>
    <p:extLst>
      <p:ext uri="{BB962C8B-B14F-4D97-AF65-F5344CB8AC3E}">
        <p14:creationId xmlns:p14="http://schemas.microsoft.com/office/powerpoint/2010/main" val="9120875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5">
                                            <p:txEl>
                                              <p:pRg st="0" end="0"/>
                                            </p:txEl>
                                          </p:spTgt>
                                        </p:tgtEl>
                                        <p:attrNameLst>
                                          <p:attrName>style.visibility</p:attrName>
                                        </p:attrNameLst>
                                      </p:cBhvr>
                                      <p:to>
                                        <p:strVal val="visible"/>
                                      </p:to>
                                    </p:set>
                                    <p:anim calcmode="lin" valueType="num">
                                      <p:cBhvr additive="base">
                                        <p:cTn id="12"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
                                            <p:txEl>
                                              <p:pRg st="11" end="11"/>
                                            </p:txEl>
                                          </p:spTgt>
                                        </p:tgtEl>
                                        <p:attrNameLst>
                                          <p:attrName>style.visibility</p:attrName>
                                        </p:attrNameLst>
                                      </p:cBhvr>
                                      <p:to>
                                        <p:strVal val="visible"/>
                                      </p:to>
                                    </p:set>
                                    <p:anim calcmode="lin" valueType="num">
                                      <p:cBhvr additive="base">
                                        <p:cTn id="17"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
                                            <p:txEl>
                                              <p:pRg st="12" end="12"/>
                                            </p:txEl>
                                          </p:spTgt>
                                        </p:tgtEl>
                                        <p:attrNameLst>
                                          <p:attrName>style.visibility</p:attrName>
                                        </p:attrNameLst>
                                      </p:cBhvr>
                                      <p:to>
                                        <p:strVal val="visible"/>
                                      </p:to>
                                    </p:set>
                                    <p:anim calcmode="lin" valueType="num">
                                      <p:cBhvr additive="base">
                                        <p:cTn id="22"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830077" y="1918000"/>
            <a:ext cx="2179646" cy="2915257"/>
          </a:xfrm>
          <a:prstGeom prst="rect">
            <a:avLst/>
          </a:prstGeom>
          <a:ln>
            <a:noFill/>
          </a:ln>
          <a:effectLst>
            <a:outerShdw blurRad="190500" algn="tl" rotWithShape="0">
              <a:srgbClr val="000000">
                <a:alpha val="70000"/>
              </a:srgbClr>
            </a:outerShdw>
          </a:effectLst>
        </p:spPr>
      </p:pic>
      <p:pic>
        <p:nvPicPr>
          <p:cNvPr id="6" name="Resim 5"/>
          <p:cNvPicPr>
            <a:picLocks noChangeAspect="1"/>
          </p:cNvPicPr>
          <p:nvPr/>
        </p:nvPicPr>
        <p:blipFill>
          <a:blip r:embed="rId3"/>
          <a:stretch>
            <a:fillRect/>
          </a:stretch>
        </p:blipFill>
        <p:spPr>
          <a:xfrm>
            <a:off x="3672440" y="2248926"/>
            <a:ext cx="3400856" cy="2248650"/>
          </a:xfrm>
          <a:prstGeom prst="rect">
            <a:avLst/>
          </a:prstGeom>
          <a:ln>
            <a:noFill/>
          </a:ln>
          <a:effectLst>
            <a:outerShdw blurRad="190500" algn="tl" rotWithShape="0">
              <a:srgbClr val="000000">
                <a:alpha val="70000"/>
              </a:srgbClr>
            </a:outerShdw>
          </a:effectLst>
        </p:spPr>
      </p:pic>
      <p:sp>
        <p:nvSpPr>
          <p:cNvPr id="9" name="Slayt Numarası Yer Tutucusu 1"/>
          <p:cNvSpPr txBox="1">
            <a:spLocks/>
          </p:cNvSpPr>
          <p:nvPr/>
        </p:nvSpPr>
        <p:spPr>
          <a:xfrm>
            <a:off x="10997076" y="6516924"/>
            <a:ext cx="1194924" cy="302034"/>
          </a:xfrm>
        </p:spPr>
        <p:txBody>
          <a:bodyPr/>
          <a:lstStyle>
            <a:defPPr>
              <a:defRPr lang="tr-TR"/>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4DF653-7172-3143-90C0-7F385A2564DE}" type="slidenum">
              <a:rPr lang="tr-TR" smtClean="0"/>
              <a:pPr/>
              <a:t>37</a:t>
            </a:fld>
            <a:endParaRPr lang="tr-TR" dirty="0"/>
          </a:p>
        </p:txBody>
      </p:sp>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2605" y="1735120"/>
            <a:ext cx="4219090" cy="3230739"/>
          </a:xfrm>
          <a:prstGeom prst="rect">
            <a:avLst/>
          </a:prstGeom>
        </p:spPr>
      </p:pic>
      <p:sp>
        <p:nvSpPr>
          <p:cNvPr id="4" name="Slayt Numarası Yer Tutucusu 3"/>
          <p:cNvSpPr>
            <a:spLocks noGrp="1"/>
          </p:cNvSpPr>
          <p:nvPr>
            <p:ph type="sldNum" sz="quarter" idx="12"/>
          </p:nvPr>
        </p:nvSpPr>
        <p:spPr/>
        <p:txBody>
          <a:bodyPr/>
          <a:lstStyle/>
          <a:p>
            <a:fld id="{5E4DF653-7172-3143-90C0-7F385A2564DE}" type="slidenum">
              <a:rPr lang="tr-TR" smtClean="0"/>
              <a:pPr/>
              <a:t>37</a:t>
            </a:fld>
            <a:endParaRPr lang="tr-TR" dirty="0"/>
          </a:p>
        </p:txBody>
      </p:sp>
      <p:pic>
        <p:nvPicPr>
          <p:cNvPr id="3" name="Resim 2">
            <a:extLst>
              <a:ext uri="{FF2B5EF4-FFF2-40B4-BE49-F238E27FC236}">
                <a16:creationId xmlns:a16="http://schemas.microsoft.com/office/drawing/2014/main" xmlns="" id="{27E4EE1A-54AA-49B4-ACC2-5CD62035DB05}"/>
              </a:ext>
            </a:extLst>
          </p:cNvPr>
          <p:cNvPicPr>
            <a:picLocks noChangeAspect="1"/>
          </p:cNvPicPr>
          <p:nvPr/>
        </p:nvPicPr>
        <p:blipFill>
          <a:blip r:embed="rId5"/>
          <a:stretch>
            <a:fillRect/>
          </a:stretch>
        </p:blipFill>
        <p:spPr>
          <a:xfrm>
            <a:off x="2040919" y="2286634"/>
            <a:ext cx="866775" cy="1015333"/>
          </a:xfrm>
          <a:prstGeom prst="rect">
            <a:avLst/>
          </a:prstGeom>
        </p:spPr>
      </p:pic>
      <p:sp>
        <p:nvSpPr>
          <p:cNvPr id="10" name="Unvan 1">
            <a:extLst>
              <a:ext uri="{FF2B5EF4-FFF2-40B4-BE49-F238E27FC236}">
                <a16:creationId xmlns:a16="http://schemas.microsoft.com/office/drawing/2014/main" xmlns="" id="{6D912FE7-0C18-45B7-8EA5-D5ACF96B128B}"/>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SINAVA GİRİŞ İÇİN GEÇERLİ KİMLİK BELGELERİ</a:t>
            </a:r>
          </a:p>
        </p:txBody>
      </p:sp>
    </p:spTree>
    <p:extLst>
      <p:ext uri="{BB962C8B-B14F-4D97-AF65-F5344CB8AC3E}">
        <p14:creationId xmlns:p14="http://schemas.microsoft.com/office/powerpoint/2010/main" val="1267250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Resim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91129" y="2306319"/>
            <a:ext cx="4750432" cy="3202143"/>
          </a:xfrm>
          <a:prstGeom prst="rect">
            <a:avLst/>
          </a:prstGeom>
        </p:spPr>
      </p:pic>
      <p:pic>
        <p:nvPicPr>
          <p:cNvPr id="9" name="Resim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65669" y="2409953"/>
            <a:ext cx="4903899" cy="3202143"/>
          </a:xfrm>
          <a:prstGeom prst="rect">
            <a:avLst/>
          </a:prstGeom>
        </p:spPr>
      </p:pic>
      <p:sp>
        <p:nvSpPr>
          <p:cNvPr id="4" name="Slayt Numarası Yer Tutucusu 3"/>
          <p:cNvSpPr>
            <a:spLocks noGrp="1"/>
          </p:cNvSpPr>
          <p:nvPr>
            <p:ph type="sldNum" sz="quarter" idx="12"/>
          </p:nvPr>
        </p:nvSpPr>
        <p:spPr/>
        <p:txBody>
          <a:bodyPr/>
          <a:lstStyle/>
          <a:p>
            <a:fld id="{5E4DF653-7172-3143-90C0-7F385A2564DE}" type="slidenum">
              <a:rPr lang="tr-TR" smtClean="0"/>
              <a:pPr/>
              <a:t>38</a:t>
            </a:fld>
            <a:endParaRPr lang="tr-TR" dirty="0"/>
          </a:p>
        </p:txBody>
      </p:sp>
      <p:sp>
        <p:nvSpPr>
          <p:cNvPr id="7" name="Unvan 1">
            <a:extLst>
              <a:ext uri="{FF2B5EF4-FFF2-40B4-BE49-F238E27FC236}">
                <a16:creationId xmlns:a16="http://schemas.microsoft.com/office/drawing/2014/main" xmlns="" id="{19653214-4462-42B7-B655-7FF53D002FD5}"/>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SINAVA GİRİŞ İÇİN GEÇERLİ KİMLİK BELGELERİ</a:t>
            </a:r>
          </a:p>
        </p:txBody>
      </p:sp>
    </p:spTree>
    <p:extLst>
      <p:ext uri="{BB962C8B-B14F-4D97-AF65-F5344CB8AC3E}">
        <p14:creationId xmlns:p14="http://schemas.microsoft.com/office/powerpoint/2010/main" val="1178315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1 Başlık"/>
          <p:cNvSpPr txBox="1">
            <a:spLocks/>
          </p:cNvSpPr>
          <p:nvPr/>
        </p:nvSpPr>
        <p:spPr bwMode="auto">
          <a:xfrm>
            <a:off x="2465037" y="1717354"/>
            <a:ext cx="2702658" cy="489481"/>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tr-TR" sz="2400" b="1" dirty="0">
                <a:solidFill>
                  <a:srgbClr val="FF66CC"/>
                </a:solidFill>
                <a:effectLst>
                  <a:outerShdw blurRad="38100" dist="38100" dir="2700000" algn="tl">
                    <a:srgbClr val="000000">
                      <a:alpha val="43137"/>
                    </a:srgbClr>
                  </a:outerShdw>
                </a:effectLst>
                <a:latin typeface="+mn-lt"/>
                <a:ea typeface="ＭＳ Ｐゴシック" pitchFamily="34" charset="-128"/>
              </a:rPr>
              <a:t>   </a:t>
            </a:r>
            <a:r>
              <a:rPr lang="tr-TR" sz="2400" b="1" dirty="0">
                <a:solidFill>
                  <a:schemeClr val="bg1"/>
                </a:solidFill>
                <a:effectLst>
                  <a:outerShdw blurRad="38100" dist="38100" dir="2700000" algn="tl">
                    <a:srgbClr val="000000">
                      <a:alpha val="43137"/>
                    </a:srgbClr>
                  </a:outerShdw>
                </a:effectLst>
                <a:latin typeface="+mn-lt"/>
                <a:ea typeface="ＭＳ Ｐゴシック" pitchFamily="34" charset="-128"/>
              </a:rPr>
              <a:t>Pembe Kart</a:t>
            </a:r>
            <a:endParaRPr lang="tr-TR" sz="2400" b="1" dirty="0">
              <a:solidFill>
                <a:schemeClr val="accent5">
                  <a:lumMod val="75000"/>
                </a:schemeClr>
              </a:solidFill>
              <a:latin typeface="+mn-lt"/>
              <a:ea typeface="ＭＳ Ｐゴシック" pitchFamily="34" charset="-128"/>
            </a:endParaRPr>
          </a:p>
        </p:txBody>
      </p:sp>
      <p:sp>
        <p:nvSpPr>
          <p:cNvPr id="17" name="1 Başlık"/>
          <p:cNvSpPr txBox="1">
            <a:spLocks/>
          </p:cNvSpPr>
          <p:nvPr/>
        </p:nvSpPr>
        <p:spPr bwMode="auto">
          <a:xfrm>
            <a:off x="7889588" y="1683505"/>
            <a:ext cx="3307846" cy="489481"/>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defRPr/>
            </a:pPr>
            <a:endParaRPr lang="tr-TR" sz="2800" b="1" dirty="0">
              <a:solidFill>
                <a:schemeClr val="accent5">
                  <a:lumMod val="75000"/>
                </a:schemeClr>
              </a:solidFill>
              <a:latin typeface="+mn-lt"/>
              <a:ea typeface="ＭＳ Ｐゴシック" pitchFamily="34" charset="-128"/>
            </a:endParaRPr>
          </a:p>
        </p:txBody>
      </p:sp>
      <p:pic>
        <p:nvPicPr>
          <p:cNvPr id="12" name="Picture 12" descr="Resi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7171" y="2172986"/>
            <a:ext cx="2613055" cy="3389571"/>
          </a:xfrm>
          <a:prstGeom prst="rect">
            <a:avLst/>
          </a:prstGeom>
          <a:noFill/>
          <a:ln>
            <a:noFill/>
          </a:ln>
          <a:effectLst>
            <a:outerShdw blurRad="190500" algn="tl" rotWithShape="0">
              <a:srgbClr val="000000">
                <a:alpha val="70000"/>
              </a:srgbClr>
            </a:outerShdw>
          </a:effectLst>
        </p:spPr>
      </p:pic>
      <p:pic>
        <p:nvPicPr>
          <p:cNvPr id="19" name="Resim 18"/>
          <p:cNvPicPr>
            <a:picLocks noChangeAspect="1"/>
          </p:cNvPicPr>
          <p:nvPr/>
        </p:nvPicPr>
        <p:blipFill>
          <a:blip r:embed="rId4"/>
          <a:stretch>
            <a:fillRect/>
          </a:stretch>
        </p:blipFill>
        <p:spPr>
          <a:xfrm>
            <a:off x="2465037" y="2239934"/>
            <a:ext cx="2702658" cy="3410160"/>
          </a:xfrm>
          <a:prstGeom prst="rect">
            <a:avLst/>
          </a:prstGeom>
        </p:spPr>
      </p:pic>
      <p:sp>
        <p:nvSpPr>
          <p:cNvPr id="15" name="1 Başlık"/>
          <p:cNvSpPr txBox="1">
            <a:spLocks/>
          </p:cNvSpPr>
          <p:nvPr/>
        </p:nvSpPr>
        <p:spPr bwMode="auto">
          <a:xfrm>
            <a:off x="6583060" y="1718297"/>
            <a:ext cx="2613055" cy="489481"/>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tr-TR" sz="2400" b="1" dirty="0">
                <a:solidFill>
                  <a:schemeClr val="bg1"/>
                </a:solidFill>
                <a:latin typeface="+mn-lt"/>
                <a:ea typeface="ＭＳ Ｐゴシック" pitchFamily="34" charset="-128"/>
              </a:rPr>
              <a:t>Mavi Kart</a:t>
            </a:r>
            <a:endParaRPr lang="tr-TR" sz="2400" b="1" dirty="0">
              <a:solidFill>
                <a:schemeClr val="accent5">
                  <a:lumMod val="75000"/>
                </a:schemeClr>
              </a:solidFill>
              <a:latin typeface="+mn-lt"/>
              <a:ea typeface="ＭＳ Ｐゴシック" pitchFamily="34" charset="-128"/>
            </a:endParaRPr>
          </a:p>
        </p:txBody>
      </p:sp>
      <p:pic>
        <p:nvPicPr>
          <p:cNvPr id="2" name="Resim 1">
            <a:extLst>
              <a:ext uri="{FF2B5EF4-FFF2-40B4-BE49-F238E27FC236}">
                <a16:creationId xmlns:a16="http://schemas.microsoft.com/office/drawing/2014/main" xmlns="" id="{E1479556-3DD3-49DE-98EF-895DF663ADC3}"/>
              </a:ext>
            </a:extLst>
          </p:cNvPr>
          <p:cNvPicPr>
            <a:picLocks noChangeAspect="1"/>
          </p:cNvPicPr>
          <p:nvPr/>
        </p:nvPicPr>
        <p:blipFill>
          <a:blip r:embed="rId5"/>
          <a:stretch>
            <a:fillRect/>
          </a:stretch>
        </p:blipFill>
        <p:spPr>
          <a:xfrm>
            <a:off x="8094728" y="2622402"/>
            <a:ext cx="936150" cy="1157745"/>
          </a:xfrm>
          <a:prstGeom prst="rect">
            <a:avLst/>
          </a:prstGeom>
        </p:spPr>
      </p:pic>
      <p:pic>
        <p:nvPicPr>
          <p:cNvPr id="3" name="Resim 2">
            <a:extLst>
              <a:ext uri="{FF2B5EF4-FFF2-40B4-BE49-F238E27FC236}">
                <a16:creationId xmlns:a16="http://schemas.microsoft.com/office/drawing/2014/main" xmlns="" id="{3BD5388B-8082-4F2C-99AD-0DE464DA0AC7}"/>
              </a:ext>
            </a:extLst>
          </p:cNvPr>
          <p:cNvPicPr>
            <a:picLocks noChangeAspect="1"/>
          </p:cNvPicPr>
          <p:nvPr/>
        </p:nvPicPr>
        <p:blipFill>
          <a:blip r:embed="rId6"/>
          <a:stretch>
            <a:fillRect/>
          </a:stretch>
        </p:blipFill>
        <p:spPr>
          <a:xfrm>
            <a:off x="3910012" y="2528709"/>
            <a:ext cx="1029633" cy="1285359"/>
          </a:xfrm>
          <a:prstGeom prst="rect">
            <a:avLst/>
          </a:prstGeom>
        </p:spPr>
      </p:pic>
      <p:pic>
        <p:nvPicPr>
          <p:cNvPr id="4" name="Resim 3">
            <a:extLst>
              <a:ext uri="{FF2B5EF4-FFF2-40B4-BE49-F238E27FC236}">
                <a16:creationId xmlns:a16="http://schemas.microsoft.com/office/drawing/2014/main" xmlns="" id="{A9EA2823-180D-46E5-A5AE-CEA1630B59E4}"/>
              </a:ext>
            </a:extLst>
          </p:cNvPr>
          <p:cNvPicPr>
            <a:picLocks noChangeAspect="1"/>
          </p:cNvPicPr>
          <p:nvPr/>
        </p:nvPicPr>
        <p:blipFill>
          <a:blip r:embed="rId7"/>
          <a:stretch>
            <a:fillRect/>
          </a:stretch>
        </p:blipFill>
        <p:spPr>
          <a:xfrm>
            <a:off x="7236170" y="3780147"/>
            <a:ext cx="3307846" cy="2109351"/>
          </a:xfrm>
          <a:prstGeom prst="rect">
            <a:avLst/>
          </a:prstGeom>
        </p:spPr>
      </p:pic>
      <p:sp>
        <p:nvSpPr>
          <p:cNvPr id="16" name="Unvan 1">
            <a:extLst>
              <a:ext uri="{FF2B5EF4-FFF2-40B4-BE49-F238E27FC236}">
                <a16:creationId xmlns:a16="http://schemas.microsoft.com/office/drawing/2014/main" xmlns="" id="{1F55C41D-7CF2-4CF8-B6E4-7914BD92E88E}"/>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SINAVA GİRİŞ İÇİN GEÇERLİ KİMLİK BELGELERİ</a:t>
            </a:r>
          </a:p>
        </p:txBody>
      </p:sp>
    </p:spTree>
    <p:extLst>
      <p:ext uri="{BB962C8B-B14F-4D97-AF65-F5344CB8AC3E}">
        <p14:creationId xmlns:p14="http://schemas.microsoft.com/office/powerpoint/2010/main" val="2908971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1 Başlık"/>
          <p:cNvSpPr txBox="1">
            <a:spLocks/>
          </p:cNvSpPr>
          <p:nvPr/>
        </p:nvSpPr>
        <p:spPr bwMode="auto">
          <a:xfrm>
            <a:off x="7889588" y="1683505"/>
            <a:ext cx="3307846" cy="489481"/>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defRPr/>
            </a:pPr>
            <a:endParaRPr lang="tr-TR" sz="2800" b="1" dirty="0">
              <a:solidFill>
                <a:schemeClr val="accent5">
                  <a:lumMod val="75000"/>
                </a:schemeClr>
              </a:solidFill>
              <a:latin typeface="+mn-lt"/>
              <a:ea typeface="ＭＳ Ｐゴシック" pitchFamily="34" charset="-128"/>
            </a:endParaRPr>
          </a:p>
        </p:txBody>
      </p:sp>
      <p:sp>
        <p:nvSpPr>
          <p:cNvPr id="23" name="Dikdörtgen 22"/>
          <p:cNvSpPr/>
          <p:nvPr/>
        </p:nvSpPr>
        <p:spPr>
          <a:xfrm rot="10800000" flipV="1">
            <a:off x="1584491" y="1143754"/>
            <a:ext cx="9918661" cy="430887"/>
          </a:xfrm>
          <a:prstGeom prst="rect">
            <a:avLst/>
          </a:prstGeom>
        </p:spPr>
        <p:txBody>
          <a:bodyPr wrap="square">
            <a:spAutoFit/>
          </a:bodyPr>
          <a:lstStyle/>
          <a:p>
            <a:pPr lvl="0">
              <a:defRPr/>
            </a:pPr>
            <a:r>
              <a:rPr lang="tr-TR" sz="2200" b="1" dirty="0">
                <a:solidFill>
                  <a:schemeClr val="bg1"/>
                </a:solidFill>
                <a:latin typeface="Calibri" panose="020F0502020204030204" pitchFamily="34" charset="0"/>
                <a:cs typeface="Calibri" panose="020F0502020204030204" pitchFamily="34" charset="0"/>
              </a:rPr>
              <a:t>(F</a:t>
            </a:r>
            <a:r>
              <a:rPr lang="tr-TR" sz="2200" b="1" dirty="0">
                <a:solidFill>
                  <a:schemeClr val="bg1"/>
                </a:solidFill>
                <a:latin typeface="Calibri" panose="020F0502020204030204" pitchFamily="34" charset="0"/>
                <a:ea typeface="Calibri" panose="020F0502020204030204" pitchFamily="34" charset="0"/>
                <a:cs typeface="Calibri" panose="020F0502020204030204" pitchFamily="34" charset="0"/>
              </a:rPr>
              <a:t>otoğraflı, imzalı-mühürlü, </a:t>
            </a:r>
            <a:r>
              <a:rPr lang="tr-TR"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barkodlu-karekodlu</a:t>
            </a:r>
            <a:r>
              <a:rPr lang="tr-TR" sz="2200" b="1" dirty="0">
                <a:solidFill>
                  <a:schemeClr val="bg1"/>
                </a:solidFill>
                <a:latin typeface="Calibri" panose="020F0502020204030204" pitchFamily="34" charset="0"/>
                <a:ea typeface="Calibri" panose="020F0502020204030204" pitchFamily="34" charset="0"/>
                <a:cs typeface="Calibri" panose="020F0502020204030204" pitchFamily="34" charset="0"/>
              </a:rPr>
              <a:t> veya fotoğraflı, </a:t>
            </a:r>
            <a:r>
              <a:rPr lang="tr-TR"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barkodlu-karekodlu</a:t>
            </a:r>
            <a:r>
              <a:rPr lang="tr-TR" sz="2200" b="1" dirty="0">
                <a:solidFill>
                  <a:schemeClr val="bg1"/>
                </a:solidFill>
                <a:latin typeface="Calibri" panose="020F0502020204030204" pitchFamily="34" charset="0"/>
                <a:cs typeface="Calibri" panose="020F0502020204030204" pitchFamily="34" charset="0"/>
              </a:rPr>
              <a:t>)</a:t>
            </a:r>
          </a:p>
        </p:txBody>
      </p:sp>
      <p:grpSp>
        <p:nvGrpSpPr>
          <p:cNvPr id="2" name="Grup 1">
            <a:extLst>
              <a:ext uri="{FF2B5EF4-FFF2-40B4-BE49-F238E27FC236}">
                <a16:creationId xmlns:a16="http://schemas.microsoft.com/office/drawing/2014/main" xmlns="" id="{259AAEA1-CE3C-4066-AFF5-8E583E23900A}"/>
              </a:ext>
            </a:extLst>
          </p:cNvPr>
          <p:cNvGrpSpPr/>
          <p:nvPr/>
        </p:nvGrpSpPr>
        <p:grpSpPr>
          <a:xfrm>
            <a:off x="2493801" y="1747228"/>
            <a:ext cx="3181485" cy="4619138"/>
            <a:chOff x="1865300" y="1668542"/>
            <a:chExt cx="3181485" cy="4619138"/>
          </a:xfrm>
        </p:grpSpPr>
        <p:pic>
          <p:nvPicPr>
            <p:cNvPr id="14" name="Resim 13"/>
            <p:cNvPicPr>
              <a:picLocks noChangeAspect="1"/>
            </p:cNvPicPr>
            <p:nvPr/>
          </p:nvPicPr>
          <p:blipFill rotWithShape="1">
            <a:blip r:embed="rId3"/>
            <a:srcRect l="9992" t="5900" r="9212" b="8414"/>
            <a:stretch/>
          </p:blipFill>
          <p:spPr>
            <a:xfrm>
              <a:off x="1865300" y="1668542"/>
              <a:ext cx="3181485" cy="4619138"/>
            </a:xfrm>
            <a:prstGeom prst="rect">
              <a:avLst/>
            </a:prstGeom>
            <a:ln>
              <a:noFill/>
            </a:ln>
            <a:effectLst>
              <a:outerShdw blurRad="190500" algn="tl" rotWithShape="0">
                <a:srgbClr val="000000">
                  <a:alpha val="70000"/>
                </a:srgbClr>
              </a:outerShdw>
            </a:effectLst>
          </p:spPr>
        </p:pic>
        <p:pic>
          <p:nvPicPr>
            <p:cNvPr id="5" name="Resim 4"/>
            <p:cNvPicPr>
              <a:picLocks noChangeAspect="1"/>
            </p:cNvPicPr>
            <p:nvPr/>
          </p:nvPicPr>
          <p:blipFill>
            <a:blip r:embed="rId4"/>
            <a:stretch>
              <a:fillRect/>
            </a:stretch>
          </p:blipFill>
          <p:spPr>
            <a:xfrm>
              <a:off x="1865300" y="1690223"/>
              <a:ext cx="3181485" cy="762200"/>
            </a:xfrm>
            <a:prstGeom prst="rect">
              <a:avLst/>
            </a:prstGeom>
          </p:spPr>
        </p:pic>
        <p:pic>
          <p:nvPicPr>
            <p:cNvPr id="10" name="Resim 9">
              <a:extLst>
                <a:ext uri="{FF2B5EF4-FFF2-40B4-BE49-F238E27FC236}">
                  <a16:creationId xmlns:a16="http://schemas.microsoft.com/office/drawing/2014/main" xmlns="" id="{58B21939-0879-4D84-AFD5-1027EDB9354B}"/>
                </a:ext>
              </a:extLst>
            </p:cNvPr>
            <p:cNvPicPr>
              <a:picLocks noChangeAspect="1"/>
            </p:cNvPicPr>
            <p:nvPr/>
          </p:nvPicPr>
          <p:blipFill>
            <a:blip r:embed="rId5"/>
            <a:stretch>
              <a:fillRect/>
            </a:stretch>
          </p:blipFill>
          <p:spPr>
            <a:xfrm>
              <a:off x="4097807" y="2507982"/>
              <a:ext cx="796100" cy="762200"/>
            </a:xfrm>
            <a:prstGeom prst="rect">
              <a:avLst/>
            </a:prstGeom>
          </p:spPr>
        </p:pic>
      </p:grpSp>
      <p:grpSp>
        <p:nvGrpSpPr>
          <p:cNvPr id="3" name="Grup 2">
            <a:extLst>
              <a:ext uri="{FF2B5EF4-FFF2-40B4-BE49-F238E27FC236}">
                <a16:creationId xmlns:a16="http://schemas.microsoft.com/office/drawing/2014/main" xmlns="" id="{0EB25867-E355-4D02-B57F-F46D1F47865F}"/>
              </a:ext>
            </a:extLst>
          </p:cNvPr>
          <p:cNvGrpSpPr/>
          <p:nvPr/>
        </p:nvGrpSpPr>
        <p:grpSpPr>
          <a:xfrm>
            <a:off x="6413387" y="1747228"/>
            <a:ext cx="3749265" cy="4619138"/>
            <a:chOff x="6129495" y="1690221"/>
            <a:chExt cx="3749265" cy="4619138"/>
          </a:xfrm>
        </p:grpSpPr>
        <p:pic>
          <p:nvPicPr>
            <p:cNvPr id="21" name="Resim 20"/>
            <p:cNvPicPr>
              <a:picLocks noChangeAspect="1"/>
            </p:cNvPicPr>
            <p:nvPr/>
          </p:nvPicPr>
          <p:blipFill rotWithShape="1">
            <a:blip r:embed="rId6"/>
            <a:srcRect l="9213" t="6551" r="10309" b="30974"/>
            <a:stretch/>
          </p:blipFill>
          <p:spPr>
            <a:xfrm>
              <a:off x="6129495" y="1690221"/>
              <a:ext cx="3729030" cy="4619138"/>
            </a:xfrm>
            <a:prstGeom prst="rect">
              <a:avLst/>
            </a:prstGeom>
            <a:ln>
              <a:noFill/>
            </a:ln>
            <a:effectLst>
              <a:outerShdw blurRad="190500" algn="tl" rotWithShape="0">
                <a:srgbClr val="000000">
                  <a:alpha val="70000"/>
                </a:srgbClr>
              </a:outerShdw>
            </a:effectLst>
          </p:spPr>
        </p:pic>
        <p:pic>
          <p:nvPicPr>
            <p:cNvPr id="6" name="Resim 5"/>
            <p:cNvPicPr>
              <a:picLocks noChangeAspect="1"/>
            </p:cNvPicPr>
            <p:nvPr/>
          </p:nvPicPr>
          <p:blipFill>
            <a:blip r:embed="rId7"/>
            <a:stretch>
              <a:fillRect/>
            </a:stretch>
          </p:blipFill>
          <p:spPr>
            <a:xfrm>
              <a:off x="6136489" y="1690222"/>
              <a:ext cx="3742271" cy="1019061"/>
            </a:xfrm>
            <a:prstGeom prst="rect">
              <a:avLst/>
            </a:prstGeom>
          </p:spPr>
        </p:pic>
        <p:pic>
          <p:nvPicPr>
            <p:cNvPr id="11" name="Resim 10">
              <a:extLst>
                <a:ext uri="{FF2B5EF4-FFF2-40B4-BE49-F238E27FC236}">
                  <a16:creationId xmlns:a16="http://schemas.microsoft.com/office/drawing/2014/main" xmlns="" id="{6F854F28-2D68-4A61-96C3-D4B0E694414B}"/>
                </a:ext>
              </a:extLst>
            </p:cNvPr>
            <p:cNvPicPr>
              <a:picLocks noChangeAspect="1"/>
            </p:cNvPicPr>
            <p:nvPr/>
          </p:nvPicPr>
          <p:blipFill>
            <a:blip r:embed="rId5"/>
            <a:stretch>
              <a:fillRect/>
            </a:stretch>
          </p:blipFill>
          <p:spPr>
            <a:xfrm>
              <a:off x="8777146" y="2831962"/>
              <a:ext cx="919700" cy="1019061"/>
            </a:xfrm>
            <a:prstGeom prst="rect">
              <a:avLst/>
            </a:prstGeom>
          </p:spPr>
        </p:pic>
      </p:grpSp>
      <p:sp>
        <p:nvSpPr>
          <p:cNvPr id="12" name="Unvan 1">
            <a:extLst>
              <a:ext uri="{FF2B5EF4-FFF2-40B4-BE49-F238E27FC236}">
                <a16:creationId xmlns:a16="http://schemas.microsoft.com/office/drawing/2014/main" xmlns="" id="{62438725-58C1-42A7-B845-6FECCE6CF1D7}"/>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SINAVA GİRİŞ İÇİN GEÇERLİ KİMLİK BELGELERİ</a:t>
            </a:r>
          </a:p>
        </p:txBody>
      </p:sp>
    </p:spTree>
    <p:extLst>
      <p:ext uri="{BB962C8B-B14F-4D97-AF65-F5344CB8AC3E}">
        <p14:creationId xmlns:p14="http://schemas.microsoft.com/office/powerpoint/2010/main" val="4026943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1 Başlık"/>
          <p:cNvSpPr txBox="1">
            <a:spLocks/>
          </p:cNvSpPr>
          <p:nvPr/>
        </p:nvSpPr>
        <p:spPr bwMode="auto">
          <a:xfrm>
            <a:off x="1331621" y="1134890"/>
            <a:ext cx="5059019" cy="66911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tr-TR" sz="2400" b="1" dirty="0">
                <a:solidFill>
                  <a:schemeClr val="bg1"/>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Uluslararası Koruma Statü Sahibi Kimlik Belgesi/Uluslararası Koruma Başvuru Sahibi Kimlik Belgesi</a:t>
            </a:r>
          </a:p>
          <a:p>
            <a:pPr algn="l">
              <a:defRPr/>
            </a:pPr>
            <a:endParaRPr lang="tr-TR" sz="2400" b="1" dirty="0">
              <a:solidFill>
                <a:srgbClr val="FF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endParaRPr>
          </a:p>
        </p:txBody>
      </p:sp>
      <p:sp>
        <p:nvSpPr>
          <p:cNvPr id="6" name="1 Başlık"/>
          <p:cNvSpPr txBox="1">
            <a:spLocks/>
          </p:cNvSpPr>
          <p:nvPr/>
        </p:nvSpPr>
        <p:spPr bwMode="auto">
          <a:xfrm>
            <a:off x="6985002" y="1350635"/>
            <a:ext cx="4680966" cy="444469"/>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tr-TR" sz="2400" b="1" dirty="0">
                <a:solidFill>
                  <a:schemeClr val="bg1"/>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Geçici Koruma Kimlik Belgesi </a:t>
            </a:r>
          </a:p>
          <a:p>
            <a:pPr>
              <a:defRPr/>
            </a:pPr>
            <a:endParaRPr lang="tr-TR" sz="2000" b="1" dirty="0">
              <a:solidFill>
                <a:srgbClr val="7030A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endParaRPr>
          </a:p>
        </p:txBody>
      </p:sp>
      <p:pic>
        <p:nvPicPr>
          <p:cNvPr id="7" name="Resim 6"/>
          <p:cNvPicPr>
            <a:picLocks noChangeAspect="1"/>
          </p:cNvPicPr>
          <p:nvPr/>
        </p:nvPicPr>
        <p:blipFill>
          <a:blip r:embed="rId2"/>
          <a:stretch>
            <a:fillRect/>
          </a:stretch>
        </p:blipFill>
        <p:spPr>
          <a:xfrm>
            <a:off x="2057885" y="2606270"/>
            <a:ext cx="3215155" cy="3758009"/>
          </a:xfrm>
          <a:prstGeom prst="rect">
            <a:avLst/>
          </a:prstGeom>
          <a:ln>
            <a:noFill/>
          </a:ln>
          <a:effectLst>
            <a:outerShdw blurRad="190500" algn="tl" rotWithShape="0">
              <a:srgbClr val="000000">
                <a:alpha val="70000"/>
              </a:srgbClr>
            </a:outerShdw>
          </a:effectLst>
        </p:spPr>
      </p:pic>
      <p:pic>
        <p:nvPicPr>
          <p:cNvPr id="8" name="Resim 7"/>
          <p:cNvPicPr>
            <a:picLocks noChangeAspect="1"/>
          </p:cNvPicPr>
          <p:nvPr/>
        </p:nvPicPr>
        <p:blipFill>
          <a:blip r:embed="rId3"/>
          <a:stretch>
            <a:fillRect/>
          </a:stretch>
        </p:blipFill>
        <p:spPr>
          <a:xfrm>
            <a:off x="7668421" y="2557498"/>
            <a:ext cx="3261228" cy="3811862"/>
          </a:xfrm>
          <a:prstGeom prst="rect">
            <a:avLst/>
          </a:prstGeom>
          <a:ln>
            <a:noFill/>
          </a:ln>
          <a:effectLst>
            <a:outerShdw blurRad="190500" algn="tl" rotWithShape="0">
              <a:srgbClr val="000000">
                <a:alpha val="70000"/>
              </a:srgbClr>
            </a:outerShdw>
          </a:effectLst>
        </p:spPr>
      </p:pic>
      <p:sp>
        <p:nvSpPr>
          <p:cNvPr id="4" name="Slayt Numarası Yer Tutucusu 3"/>
          <p:cNvSpPr>
            <a:spLocks noGrp="1"/>
          </p:cNvSpPr>
          <p:nvPr>
            <p:ph type="sldNum" sz="quarter" idx="12"/>
          </p:nvPr>
        </p:nvSpPr>
        <p:spPr/>
        <p:txBody>
          <a:bodyPr/>
          <a:lstStyle/>
          <a:p>
            <a:fld id="{5E4DF653-7172-3143-90C0-7F385A2564DE}" type="slidenum">
              <a:rPr lang="tr-TR" smtClean="0"/>
              <a:pPr/>
              <a:t>41</a:t>
            </a:fld>
            <a:endParaRPr lang="tr-TR" dirty="0"/>
          </a:p>
        </p:txBody>
      </p:sp>
      <p:sp>
        <p:nvSpPr>
          <p:cNvPr id="9" name="1 Başlık">
            <a:extLst>
              <a:ext uri="{FF2B5EF4-FFF2-40B4-BE49-F238E27FC236}">
                <a16:creationId xmlns:a16="http://schemas.microsoft.com/office/drawing/2014/main" xmlns="" id="{739B0008-65B5-45B1-A012-A77F3992974F}"/>
              </a:ext>
            </a:extLst>
          </p:cNvPr>
          <p:cNvSpPr txBox="1">
            <a:spLocks/>
          </p:cNvSpPr>
          <p:nvPr/>
        </p:nvSpPr>
        <p:spPr bwMode="auto">
          <a:xfrm>
            <a:off x="6764802" y="1742624"/>
            <a:ext cx="4680966" cy="422885"/>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tr-TR" sz="2400" b="1" dirty="0">
                <a:solidFill>
                  <a:srgbClr val="FF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(Tüm Ülkeler İçin)</a:t>
            </a:r>
          </a:p>
          <a:p>
            <a:pPr>
              <a:defRPr/>
            </a:pPr>
            <a:endParaRPr lang="tr-TR" sz="2000" b="1" dirty="0">
              <a:solidFill>
                <a:srgbClr val="FF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endParaRPr>
          </a:p>
        </p:txBody>
      </p:sp>
      <p:sp>
        <p:nvSpPr>
          <p:cNvPr id="12" name="Unvan 1">
            <a:extLst>
              <a:ext uri="{FF2B5EF4-FFF2-40B4-BE49-F238E27FC236}">
                <a16:creationId xmlns:a16="http://schemas.microsoft.com/office/drawing/2014/main" xmlns="" id="{BDC043E3-033C-4BA8-A046-3BF40AB9D9D4}"/>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SINAVA GİRİŞ İÇİN GEÇERLİ KİMLİK BELGELERİ</a:t>
            </a:r>
          </a:p>
        </p:txBody>
      </p:sp>
    </p:spTree>
    <p:extLst>
      <p:ext uri="{BB962C8B-B14F-4D97-AF65-F5344CB8AC3E}">
        <p14:creationId xmlns:p14="http://schemas.microsoft.com/office/powerpoint/2010/main" val="751253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1 Başlık"/>
          <p:cNvSpPr txBox="1">
            <a:spLocks/>
          </p:cNvSpPr>
          <p:nvPr/>
        </p:nvSpPr>
        <p:spPr bwMode="auto">
          <a:xfrm>
            <a:off x="1134463" y="792192"/>
            <a:ext cx="9923073" cy="489481"/>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106" charset="-128"/>
                <a:cs typeface="ＭＳ Ｐゴシック" pitchFamily="-106"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tr-TR" sz="2400" b="1" dirty="0">
                <a:solidFill>
                  <a:schemeClr val="bg1"/>
                </a:solidFill>
                <a:latin typeface="Calibri Light" panose="020F0302020204030204" pitchFamily="34" charset="0"/>
                <a:ea typeface="Calibri" panose="020F0502020204030204" pitchFamily="34" charset="0"/>
              </a:rPr>
              <a:t>İKAMET İZNİ BELGESİ </a:t>
            </a:r>
            <a:r>
              <a:rPr lang="tr-TR" sz="2400" b="1" dirty="0">
                <a:solidFill>
                  <a:srgbClr val="FF0000"/>
                </a:solidFill>
                <a:latin typeface="Calibri Light" panose="020F0302020204030204" pitchFamily="34" charset="0"/>
                <a:ea typeface="Calibri" panose="020F0502020204030204" pitchFamily="34" charset="0"/>
              </a:rPr>
              <a:t> </a:t>
            </a:r>
            <a:endParaRPr lang="tr-TR" sz="2400" b="1" dirty="0">
              <a:solidFill>
                <a:srgbClr val="FF0000"/>
              </a:solidFill>
              <a:latin typeface="Calibri Light" panose="020F0302020204030204" pitchFamily="34" charset="0"/>
              <a:ea typeface="ＭＳ Ｐゴシック" pitchFamily="34" charset="-128"/>
            </a:endParaRPr>
          </a:p>
        </p:txBody>
      </p:sp>
      <p:sp>
        <p:nvSpPr>
          <p:cNvPr id="10" name="Dikdörtgen 9"/>
          <p:cNvSpPr/>
          <p:nvPr/>
        </p:nvSpPr>
        <p:spPr>
          <a:xfrm>
            <a:off x="326250" y="5088071"/>
            <a:ext cx="11470390" cy="1425583"/>
          </a:xfrm>
          <a:prstGeom prst="rect">
            <a:avLst/>
          </a:prstGeom>
        </p:spPr>
        <p:txBody>
          <a:bodyPr wrap="square">
            <a:spAutoFit/>
          </a:bodyPr>
          <a:lstStyle/>
          <a:p>
            <a:pPr lvl="1">
              <a:lnSpc>
                <a:spcPct val="114000"/>
              </a:lnSpc>
            </a:pPr>
            <a:r>
              <a:rPr lang="tr-TR" sz="2400" dirty="0">
                <a:solidFill>
                  <a:schemeClr val="bg1"/>
                </a:solidFill>
                <a:latin typeface="Calibri" panose="020F0502020204030204" pitchFamily="34" charset="0"/>
              </a:rPr>
              <a:t>Pasaportunu ibraz edemeyen ve İkamet </a:t>
            </a:r>
            <a:r>
              <a:rPr lang="tr-TR" sz="2400" dirty="0">
                <a:solidFill>
                  <a:schemeClr val="bg1"/>
                </a:solidFill>
                <a:latin typeface="Calibri" panose="020F0502020204030204" pitchFamily="34" charset="0"/>
                <a:ea typeface="Calibri" panose="020F0502020204030204" pitchFamily="34" charset="0"/>
              </a:rPr>
              <a:t>İzni Belgesi ile sınava gelen  adayların;</a:t>
            </a:r>
          </a:p>
          <a:p>
            <a:pPr lvl="1">
              <a:lnSpc>
                <a:spcPct val="114000"/>
              </a:lnSpc>
            </a:pPr>
            <a:r>
              <a:rPr lang="tr-TR" sz="2400" dirty="0">
                <a:solidFill>
                  <a:schemeClr val="bg1"/>
                </a:solidFill>
                <a:latin typeface="Calibri" panose="020F0502020204030204" pitchFamily="34" charset="0"/>
                <a:ea typeface="Calibri" panose="020F0502020204030204" pitchFamily="34" charset="0"/>
              </a:rPr>
              <a:t>İkamet izni belgelerinin; Sadece </a:t>
            </a:r>
            <a:r>
              <a:rPr lang="tr-TR" sz="2400" dirty="0">
                <a:solidFill>
                  <a:srgbClr val="FF0000"/>
                </a:solidFill>
                <a:latin typeface="Calibri" panose="020F0502020204030204" pitchFamily="34" charset="0"/>
                <a:ea typeface="Calibri" panose="020F0502020204030204" pitchFamily="34" charset="0"/>
              </a:rPr>
              <a:t>Arka yüzünde “</a:t>
            </a:r>
            <a:r>
              <a:rPr lang="tr-TR" sz="2400" b="1" dirty="0">
                <a:solidFill>
                  <a:srgbClr val="FF0000"/>
                </a:solidFill>
                <a:latin typeface="Calibri" panose="020F0502020204030204" pitchFamily="34" charset="0"/>
                <a:ea typeface="Calibri" panose="020F0502020204030204" pitchFamily="34" charset="0"/>
              </a:rPr>
              <a:t>İkamet İzni Türü</a:t>
            </a:r>
            <a:r>
              <a:rPr lang="tr-TR" sz="2400" dirty="0">
                <a:solidFill>
                  <a:srgbClr val="FF0000"/>
                </a:solidFill>
                <a:latin typeface="Calibri" panose="020F0502020204030204" pitchFamily="34" charset="0"/>
                <a:ea typeface="Calibri" panose="020F0502020204030204" pitchFamily="34" charset="0"/>
              </a:rPr>
              <a:t>” kısmında “</a:t>
            </a:r>
            <a:r>
              <a:rPr lang="tr-TR" sz="2800" b="1" dirty="0">
                <a:solidFill>
                  <a:srgbClr val="FF0000"/>
                </a:solidFill>
                <a:latin typeface="Calibri" panose="020F0502020204030204" pitchFamily="34" charset="0"/>
                <a:ea typeface="Calibri" panose="020F0502020204030204" pitchFamily="34" charset="0"/>
              </a:rPr>
              <a:t>İnsani</a:t>
            </a:r>
            <a:r>
              <a:rPr lang="tr-TR" sz="2400" dirty="0">
                <a:solidFill>
                  <a:srgbClr val="FF0000"/>
                </a:solidFill>
                <a:latin typeface="Calibri" panose="020F0502020204030204" pitchFamily="34" charset="0"/>
                <a:ea typeface="Calibri" panose="020F0502020204030204" pitchFamily="34" charset="0"/>
              </a:rPr>
              <a:t>” veya “</a:t>
            </a:r>
            <a:r>
              <a:rPr lang="tr-TR" sz="2400" b="1" dirty="0">
                <a:solidFill>
                  <a:srgbClr val="FF0000"/>
                </a:solidFill>
                <a:latin typeface="Calibri" panose="020F0502020204030204" pitchFamily="34" charset="0"/>
                <a:ea typeface="Calibri" panose="020F0502020204030204" pitchFamily="34" charset="0"/>
              </a:rPr>
              <a:t>Uzun Dönem</a:t>
            </a:r>
            <a:r>
              <a:rPr lang="tr-TR" sz="2400" dirty="0">
                <a:solidFill>
                  <a:srgbClr val="FF0000"/>
                </a:solidFill>
                <a:latin typeface="Calibri" panose="020F0502020204030204" pitchFamily="34" charset="0"/>
                <a:ea typeface="Calibri" panose="020F0502020204030204" pitchFamily="34" charset="0"/>
              </a:rPr>
              <a:t>” olarak yer alan belgeler geçerlidir.</a:t>
            </a:r>
          </a:p>
        </p:txBody>
      </p:sp>
      <p:sp>
        <p:nvSpPr>
          <p:cNvPr id="7" name="Slayt Numarası Yer Tutucusu 6"/>
          <p:cNvSpPr>
            <a:spLocks noGrp="1"/>
          </p:cNvSpPr>
          <p:nvPr>
            <p:ph type="sldNum" sz="quarter" idx="12"/>
          </p:nvPr>
        </p:nvSpPr>
        <p:spPr/>
        <p:txBody>
          <a:bodyPr/>
          <a:lstStyle/>
          <a:p>
            <a:fld id="{5E4DF653-7172-3143-90C0-7F385A2564DE}" type="slidenum">
              <a:rPr lang="tr-TR" smtClean="0"/>
              <a:pPr/>
              <a:t>42</a:t>
            </a:fld>
            <a:endParaRPr lang="tr-TR" dirty="0"/>
          </a:p>
        </p:txBody>
      </p:sp>
      <p:pic>
        <p:nvPicPr>
          <p:cNvPr id="2" name="Resim 1">
            <a:extLst>
              <a:ext uri="{FF2B5EF4-FFF2-40B4-BE49-F238E27FC236}">
                <a16:creationId xmlns:a16="http://schemas.microsoft.com/office/drawing/2014/main" xmlns="" id="{EA178E6C-73FF-4415-8384-53015BF7722B}"/>
              </a:ext>
            </a:extLst>
          </p:cNvPr>
          <p:cNvPicPr>
            <a:picLocks noChangeAspect="1"/>
          </p:cNvPicPr>
          <p:nvPr/>
        </p:nvPicPr>
        <p:blipFill>
          <a:blip r:embed="rId2"/>
          <a:stretch>
            <a:fillRect/>
          </a:stretch>
        </p:blipFill>
        <p:spPr>
          <a:xfrm>
            <a:off x="901211" y="1508136"/>
            <a:ext cx="3265114" cy="1725911"/>
          </a:xfrm>
          <a:prstGeom prst="rect">
            <a:avLst/>
          </a:prstGeom>
        </p:spPr>
      </p:pic>
      <p:pic>
        <p:nvPicPr>
          <p:cNvPr id="3" name="Resim 2">
            <a:extLst>
              <a:ext uri="{FF2B5EF4-FFF2-40B4-BE49-F238E27FC236}">
                <a16:creationId xmlns:a16="http://schemas.microsoft.com/office/drawing/2014/main" xmlns="" id="{4997A446-FE62-457A-A21A-28E02748B4E0}"/>
              </a:ext>
            </a:extLst>
          </p:cNvPr>
          <p:cNvPicPr>
            <a:picLocks noChangeAspect="1"/>
          </p:cNvPicPr>
          <p:nvPr/>
        </p:nvPicPr>
        <p:blipFill>
          <a:blip r:embed="rId3"/>
          <a:stretch>
            <a:fillRect/>
          </a:stretch>
        </p:blipFill>
        <p:spPr>
          <a:xfrm>
            <a:off x="2305418" y="2963312"/>
            <a:ext cx="3265114" cy="1841275"/>
          </a:xfrm>
          <a:prstGeom prst="rect">
            <a:avLst/>
          </a:prstGeom>
        </p:spPr>
      </p:pic>
      <p:pic>
        <p:nvPicPr>
          <p:cNvPr id="8" name="Resim 7">
            <a:extLst>
              <a:ext uri="{FF2B5EF4-FFF2-40B4-BE49-F238E27FC236}">
                <a16:creationId xmlns:a16="http://schemas.microsoft.com/office/drawing/2014/main" xmlns="" id="{863C8A0C-DE7B-404D-A495-9477547019F8}"/>
              </a:ext>
            </a:extLst>
          </p:cNvPr>
          <p:cNvPicPr>
            <a:picLocks noChangeAspect="1"/>
          </p:cNvPicPr>
          <p:nvPr/>
        </p:nvPicPr>
        <p:blipFill>
          <a:blip r:embed="rId4"/>
          <a:stretch>
            <a:fillRect/>
          </a:stretch>
        </p:blipFill>
        <p:spPr>
          <a:xfrm>
            <a:off x="6468052" y="1548094"/>
            <a:ext cx="3190180" cy="1645997"/>
          </a:xfrm>
          <a:prstGeom prst="rect">
            <a:avLst/>
          </a:prstGeom>
        </p:spPr>
      </p:pic>
      <p:pic>
        <p:nvPicPr>
          <p:cNvPr id="11" name="Resim 10">
            <a:extLst>
              <a:ext uri="{FF2B5EF4-FFF2-40B4-BE49-F238E27FC236}">
                <a16:creationId xmlns:a16="http://schemas.microsoft.com/office/drawing/2014/main" xmlns="" id="{3D3D1E74-D71F-4E51-BEAF-7291471DA818}"/>
              </a:ext>
            </a:extLst>
          </p:cNvPr>
          <p:cNvPicPr>
            <a:picLocks noChangeAspect="1"/>
          </p:cNvPicPr>
          <p:nvPr/>
        </p:nvPicPr>
        <p:blipFill>
          <a:blip r:embed="rId5"/>
          <a:stretch>
            <a:fillRect/>
          </a:stretch>
        </p:blipFill>
        <p:spPr>
          <a:xfrm>
            <a:off x="8606460" y="2963312"/>
            <a:ext cx="3190180" cy="1755542"/>
          </a:xfrm>
          <a:prstGeom prst="rect">
            <a:avLst/>
          </a:prstGeom>
        </p:spPr>
      </p:pic>
      <p:sp>
        <p:nvSpPr>
          <p:cNvPr id="13" name="Unvan 1">
            <a:extLst>
              <a:ext uri="{FF2B5EF4-FFF2-40B4-BE49-F238E27FC236}">
                <a16:creationId xmlns:a16="http://schemas.microsoft.com/office/drawing/2014/main" xmlns="" id="{917DD671-2049-407A-9763-14492F067EC1}"/>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SINAVA GİRİŞ İÇİN GEÇERLİ KİMLİK BELGELERİ</a:t>
            </a:r>
          </a:p>
        </p:txBody>
      </p:sp>
      <p:cxnSp>
        <p:nvCxnSpPr>
          <p:cNvPr id="5" name="Düz Ok Bağlayıcısı 4"/>
          <p:cNvCxnSpPr/>
          <p:nvPr/>
        </p:nvCxnSpPr>
        <p:spPr>
          <a:xfrm>
            <a:off x="2981892" y="3922432"/>
            <a:ext cx="2057699" cy="1761395"/>
          </a:xfrm>
          <a:prstGeom prst="straightConnector1">
            <a:avLst/>
          </a:prstGeom>
          <a:ln w="4445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xmlns="" id="{2F5997C9-5BD7-4026-98B7-A62087DF9A12}"/>
              </a:ext>
            </a:extLst>
          </p:cNvPr>
          <p:cNvCxnSpPr>
            <a:cxnSpLocks/>
          </p:cNvCxnSpPr>
          <p:nvPr/>
        </p:nvCxnSpPr>
        <p:spPr>
          <a:xfrm flipH="1">
            <a:off x="5161640" y="3922432"/>
            <a:ext cx="3516016" cy="1720136"/>
          </a:xfrm>
          <a:prstGeom prst="straightConnector1">
            <a:avLst/>
          </a:prstGeom>
          <a:ln w="44450">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403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583249" y="1908646"/>
            <a:ext cx="11047614" cy="1123384"/>
          </a:xfrm>
          <a:prstGeom prst="rect">
            <a:avLst/>
          </a:prstGeom>
        </p:spPr>
        <p:txBody>
          <a:bodyPr wrap="square">
            <a:spAutoFit/>
          </a:bodyPr>
          <a:lstStyle/>
          <a:p>
            <a:pPr algn="just"/>
            <a:r>
              <a:rPr lang="tr-TR" dirty="0">
                <a:solidFill>
                  <a:schemeClr val="accent5">
                    <a:lumMod val="50000"/>
                  </a:schemeClr>
                </a:solidFill>
              </a:rPr>
              <a:t>  </a:t>
            </a:r>
          </a:p>
          <a:p>
            <a:pPr marL="285750" indent="-285750" algn="just">
              <a:buFont typeface="Wingdings" panose="05000000000000000000" pitchFamily="2" charset="2"/>
              <a:buChar char="Ø"/>
            </a:pPr>
            <a:endParaRPr lang="tr-TR" dirty="0">
              <a:solidFill>
                <a:schemeClr val="accent5">
                  <a:lumMod val="50000"/>
                </a:schemeClr>
              </a:solidFill>
            </a:endParaRPr>
          </a:p>
          <a:p>
            <a:pPr algn="just"/>
            <a:endParaRPr lang="tr-TR" altLang="tr-TR" dirty="0">
              <a:solidFill>
                <a:schemeClr val="accent5">
                  <a:lumMod val="50000"/>
                </a:schemeClr>
              </a:solidFill>
            </a:endParaRPr>
          </a:p>
          <a:p>
            <a:pPr marL="285750" indent="-285750" algn="just">
              <a:buFont typeface="Wingdings" panose="05000000000000000000" pitchFamily="2" charset="2"/>
              <a:buChar char="Ø"/>
            </a:pPr>
            <a:endParaRPr lang="tr-TR" sz="1300" dirty="0">
              <a:solidFill>
                <a:schemeClr val="accent5">
                  <a:lumMod val="50000"/>
                </a:schemeClr>
              </a:solidFill>
            </a:endParaRPr>
          </a:p>
        </p:txBody>
      </p:sp>
      <p:pic>
        <p:nvPicPr>
          <p:cNvPr id="4" name="Resim 3"/>
          <p:cNvPicPr>
            <a:picLocks noChangeAspect="1"/>
          </p:cNvPicPr>
          <p:nvPr/>
        </p:nvPicPr>
        <p:blipFill>
          <a:blip r:embed="rId2"/>
          <a:stretch>
            <a:fillRect/>
          </a:stretch>
        </p:blipFill>
        <p:spPr>
          <a:xfrm>
            <a:off x="754902" y="2636527"/>
            <a:ext cx="11047613" cy="2137950"/>
          </a:xfrm>
          <a:prstGeom prst="rect">
            <a:avLst/>
          </a:prstGeom>
        </p:spPr>
      </p:pic>
      <p:sp>
        <p:nvSpPr>
          <p:cNvPr id="14" name="Unvan 1">
            <a:extLst>
              <a:ext uri="{FF2B5EF4-FFF2-40B4-BE49-F238E27FC236}">
                <a16:creationId xmlns:a16="http://schemas.microsoft.com/office/drawing/2014/main" xmlns="" id="{79BD2573-5334-E64F-B11A-18C13DD43EBC}"/>
              </a:ext>
            </a:extLst>
          </p:cNvPr>
          <p:cNvSpPr txBox="1">
            <a:spLocks/>
          </p:cNvSpPr>
          <p:nvPr/>
        </p:nvSpPr>
        <p:spPr>
          <a:xfrm>
            <a:off x="2202010" y="407130"/>
            <a:ext cx="9900850" cy="5400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BİNASINA GİRİŞ İÇİN </a:t>
            </a:r>
            <a:r>
              <a:rPr lang="tr-TR" sz="2800" b="1" u="sng"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KABUL EDİLMEYEN</a:t>
            </a: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 BELGE ÖRNEKLERİ</a:t>
            </a:r>
          </a:p>
        </p:txBody>
      </p:sp>
      <p:sp>
        <p:nvSpPr>
          <p:cNvPr id="8" name="Slayt Numarası Yer Tutucusu 7"/>
          <p:cNvSpPr>
            <a:spLocks noGrp="1"/>
          </p:cNvSpPr>
          <p:nvPr>
            <p:ph type="sldNum" sz="quarter" idx="12"/>
          </p:nvPr>
        </p:nvSpPr>
        <p:spPr/>
        <p:txBody>
          <a:bodyPr/>
          <a:lstStyle/>
          <a:p>
            <a:fld id="{5E4DF653-7172-3143-90C0-7F385A2564DE}" type="slidenum">
              <a:rPr lang="tr-TR" smtClean="0"/>
              <a:pPr/>
              <a:t>43</a:t>
            </a:fld>
            <a:endParaRPr lang="tr-TR" dirty="0"/>
          </a:p>
        </p:txBody>
      </p:sp>
    </p:spTree>
    <p:extLst>
      <p:ext uri="{BB962C8B-B14F-4D97-AF65-F5344CB8AC3E}">
        <p14:creationId xmlns:p14="http://schemas.microsoft.com/office/powerpoint/2010/main" val="1322629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583249" y="1908646"/>
            <a:ext cx="11047614" cy="1123384"/>
          </a:xfrm>
          <a:prstGeom prst="rect">
            <a:avLst/>
          </a:prstGeom>
        </p:spPr>
        <p:txBody>
          <a:bodyPr wrap="square">
            <a:spAutoFit/>
          </a:bodyPr>
          <a:lstStyle/>
          <a:p>
            <a:pPr algn="just"/>
            <a:r>
              <a:rPr lang="tr-TR" dirty="0">
                <a:solidFill>
                  <a:schemeClr val="accent5">
                    <a:lumMod val="50000"/>
                  </a:schemeClr>
                </a:solidFill>
              </a:rPr>
              <a:t>  </a:t>
            </a:r>
          </a:p>
          <a:p>
            <a:pPr marL="285750" indent="-285750" algn="just">
              <a:buFont typeface="Wingdings" panose="05000000000000000000" pitchFamily="2" charset="2"/>
              <a:buChar char="Ø"/>
            </a:pPr>
            <a:endParaRPr lang="tr-TR" dirty="0">
              <a:solidFill>
                <a:schemeClr val="accent5">
                  <a:lumMod val="50000"/>
                </a:schemeClr>
              </a:solidFill>
            </a:endParaRPr>
          </a:p>
          <a:p>
            <a:pPr algn="just"/>
            <a:endParaRPr lang="tr-TR" altLang="tr-TR" dirty="0">
              <a:solidFill>
                <a:schemeClr val="accent5">
                  <a:lumMod val="50000"/>
                </a:schemeClr>
              </a:solidFill>
            </a:endParaRPr>
          </a:p>
          <a:p>
            <a:pPr marL="285750" indent="-285750" algn="just">
              <a:buFont typeface="Wingdings" panose="05000000000000000000" pitchFamily="2" charset="2"/>
              <a:buChar char="Ø"/>
            </a:pPr>
            <a:endParaRPr lang="tr-TR" sz="1300" dirty="0">
              <a:solidFill>
                <a:schemeClr val="accent5">
                  <a:lumMod val="50000"/>
                </a:schemeClr>
              </a:solidFill>
            </a:endParaRPr>
          </a:p>
        </p:txBody>
      </p:sp>
      <p:sp>
        <p:nvSpPr>
          <p:cNvPr id="8" name="Metin kutusu 7"/>
          <p:cNvSpPr txBox="1"/>
          <p:nvPr/>
        </p:nvSpPr>
        <p:spPr>
          <a:xfrm rot="18968961">
            <a:off x="-608901" y="4882485"/>
            <a:ext cx="3481842" cy="400110"/>
          </a:xfrm>
          <a:prstGeom prst="rect">
            <a:avLst/>
          </a:prstGeom>
          <a:noFill/>
        </p:spPr>
        <p:txBody>
          <a:bodyPr wrap="square" rtlCol="0">
            <a:spAutoFit/>
          </a:bodyPr>
          <a:lstStyle/>
          <a:p>
            <a:pPr algn="ctr"/>
            <a:r>
              <a:rPr lang="tr-TR" sz="2000" dirty="0"/>
              <a:t>Şeffaf/numaralı Gözlük</a:t>
            </a:r>
          </a:p>
        </p:txBody>
      </p:sp>
      <p:sp>
        <p:nvSpPr>
          <p:cNvPr id="9" name="Metin kutusu 8"/>
          <p:cNvSpPr txBox="1"/>
          <p:nvPr/>
        </p:nvSpPr>
        <p:spPr>
          <a:xfrm rot="19095726">
            <a:off x="769253" y="4744603"/>
            <a:ext cx="3376690" cy="646331"/>
          </a:xfrm>
          <a:prstGeom prst="rect">
            <a:avLst/>
          </a:prstGeom>
          <a:noFill/>
        </p:spPr>
        <p:txBody>
          <a:bodyPr wrap="square" rtlCol="0">
            <a:spAutoFit/>
          </a:bodyPr>
          <a:lstStyle/>
          <a:p>
            <a:r>
              <a:rPr lang="tr-TR" dirty="0"/>
              <a:t>Başörtüsü için kullanılan boncuklu/boncuksuz toplu iğne</a:t>
            </a:r>
          </a:p>
        </p:txBody>
      </p:sp>
      <p:sp>
        <p:nvSpPr>
          <p:cNvPr id="10" name="Metin kutusu 9"/>
          <p:cNvSpPr txBox="1"/>
          <p:nvPr/>
        </p:nvSpPr>
        <p:spPr>
          <a:xfrm rot="19038894">
            <a:off x="4075338" y="4245282"/>
            <a:ext cx="650691" cy="400110"/>
          </a:xfrm>
          <a:prstGeom prst="rect">
            <a:avLst/>
          </a:prstGeom>
          <a:noFill/>
        </p:spPr>
        <p:txBody>
          <a:bodyPr wrap="none" rtlCol="0">
            <a:spAutoFit/>
          </a:bodyPr>
          <a:lstStyle/>
          <a:p>
            <a:r>
              <a:rPr lang="tr-TR" sz="2000" dirty="0"/>
              <a:t>para</a:t>
            </a:r>
          </a:p>
        </p:txBody>
      </p:sp>
      <p:sp>
        <p:nvSpPr>
          <p:cNvPr id="13" name="Metin kutusu 12"/>
          <p:cNvSpPr txBox="1"/>
          <p:nvPr/>
        </p:nvSpPr>
        <p:spPr>
          <a:xfrm rot="18959078">
            <a:off x="-131790" y="4505350"/>
            <a:ext cx="1474827" cy="400110"/>
          </a:xfrm>
          <a:prstGeom prst="rect">
            <a:avLst/>
          </a:prstGeom>
          <a:noFill/>
        </p:spPr>
        <p:txBody>
          <a:bodyPr wrap="none" rtlCol="0">
            <a:spAutoFit/>
          </a:bodyPr>
          <a:lstStyle/>
          <a:p>
            <a:r>
              <a:rPr lang="tr-TR" sz="2000" dirty="0"/>
              <a:t>Halka alyans</a:t>
            </a:r>
          </a:p>
        </p:txBody>
      </p:sp>
      <p:sp>
        <p:nvSpPr>
          <p:cNvPr id="15" name="Metin kutusu 14"/>
          <p:cNvSpPr txBox="1"/>
          <p:nvPr/>
        </p:nvSpPr>
        <p:spPr>
          <a:xfrm rot="19070808">
            <a:off x="5174427" y="4473986"/>
            <a:ext cx="1912380" cy="400110"/>
          </a:xfrm>
          <a:prstGeom prst="rect">
            <a:avLst/>
          </a:prstGeom>
          <a:noFill/>
        </p:spPr>
        <p:txBody>
          <a:bodyPr wrap="square" rtlCol="0">
            <a:spAutoFit/>
          </a:bodyPr>
          <a:lstStyle/>
          <a:p>
            <a:pPr algn="ctr"/>
            <a:r>
              <a:rPr lang="tr-TR" sz="2000" dirty="0"/>
              <a:t>Ulaşım kartı</a:t>
            </a:r>
          </a:p>
        </p:txBody>
      </p:sp>
      <p:sp>
        <p:nvSpPr>
          <p:cNvPr id="16" name="Metin kutusu 15"/>
          <p:cNvSpPr txBox="1"/>
          <p:nvPr/>
        </p:nvSpPr>
        <p:spPr>
          <a:xfrm rot="19031209">
            <a:off x="7715122" y="4473986"/>
            <a:ext cx="1535998" cy="400110"/>
          </a:xfrm>
          <a:prstGeom prst="rect">
            <a:avLst/>
          </a:prstGeom>
          <a:noFill/>
        </p:spPr>
        <p:txBody>
          <a:bodyPr wrap="none" rtlCol="0">
            <a:spAutoFit/>
          </a:bodyPr>
          <a:lstStyle/>
          <a:p>
            <a:r>
              <a:rPr lang="tr-TR" sz="2000" dirty="0"/>
              <a:t>Basit tel toka</a:t>
            </a:r>
          </a:p>
        </p:txBody>
      </p:sp>
      <p:sp>
        <p:nvSpPr>
          <p:cNvPr id="11" name="Slayt Numarası Yer Tutucusu 10"/>
          <p:cNvSpPr>
            <a:spLocks noGrp="1"/>
          </p:cNvSpPr>
          <p:nvPr>
            <p:ph type="sldNum" sz="quarter" idx="12"/>
          </p:nvPr>
        </p:nvSpPr>
        <p:spPr/>
        <p:txBody>
          <a:bodyPr/>
          <a:lstStyle/>
          <a:p>
            <a:fld id="{5E4DF653-7172-3143-90C0-7F385A2564DE}" type="slidenum">
              <a:rPr lang="tr-TR" smtClean="0"/>
              <a:pPr/>
              <a:t>44</a:t>
            </a:fld>
            <a:endParaRPr lang="tr-TR" dirty="0"/>
          </a:p>
        </p:txBody>
      </p:sp>
      <p:pic>
        <p:nvPicPr>
          <p:cNvPr id="2" name="Resim 1">
            <a:extLst>
              <a:ext uri="{FF2B5EF4-FFF2-40B4-BE49-F238E27FC236}">
                <a16:creationId xmlns:a16="http://schemas.microsoft.com/office/drawing/2014/main" xmlns="" id="{B1A5A6EE-02A1-473D-94F2-DB1D05F0DDC7}"/>
              </a:ext>
            </a:extLst>
          </p:cNvPr>
          <p:cNvPicPr>
            <a:picLocks noChangeAspect="1"/>
          </p:cNvPicPr>
          <p:nvPr/>
        </p:nvPicPr>
        <p:blipFill>
          <a:blip r:embed="rId2"/>
          <a:stretch>
            <a:fillRect/>
          </a:stretch>
        </p:blipFill>
        <p:spPr>
          <a:xfrm>
            <a:off x="2368899" y="950510"/>
            <a:ext cx="3827539" cy="5418165"/>
          </a:xfrm>
          <a:prstGeom prst="rect">
            <a:avLst/>
          </a:prstGeom>
          <a:effectLst>
            <a:outerShdw blurRad="228600" dist="50800" dir="5400000" algn="ctr" rotWithShape="0">
              <a:srgbClr val="000000">
                <a:alpha val="72000"/>
              </a:srgbClr>
            </a:outerShdw>
          </a:effectLst>
        </p:spPr>
      </p:pic>
      <p:pic>
        <p:nvPicPr>
          <p:cNvPr id="18" name="Resim 17">
            <a:extLst>
              <a:ext uri="{FF2B5EF4-FFF2-40B4-BE49-F238E27FC236}">
                <a16:creationId xmlns:a16="http://schemas.microsoft.com/office/drawing/2014/main" xmlns="" id="{1F2EA753-F2BE-4324-BC42-6A11B5923557}"/>
              </a:ext>
            </a:extLst>
          </p:cNvPr>
          <p:cNvPicPr>
            <a:picLocks noChangeAspect="1"/>
          </p:cNvPicPr>
          <p:nvPr/>
        </p:nvPicPr>
        <p:blipFill>
          <a:blip r:embed="rId3"/>
          <a:stretch>
            <a:fillRect/>
          </a:stretch>
        </p:blipFill>
        <p:spPr>
          <a:xfrm>
            <a:off x="6345656" y="920969"/>
            <a:ext cx="3827538" cy="5447707"/>
          </a:xfrm>
          <a:prstGeom prst="rect">
            <a:avLst/>
          </a:prstGeom>
          <a:effectLst>
            <a:outerShdw blurRad="152400" dist="50800" dir="5400000" algn="ctr" rotWithShape="0">
              <a:srgbClr val="000000">
                <a:alpha val="75000"/>
              </a:srgbClr>
            </a:outerShdw>
          </a:effectLst>
        </p:spPr>
      </p:pic>
      <p:sp>
        <p:nvSpPr>
          <p:cNvPr id="19" name="Unvan 1">
            <a:extLst>
              <a:ext uri="{FF2B5EF4-FFF2-40B4-BE49-F238E27FC236}">
                <a16:creationId xmlns:a16="http://schemas.microsoft.com/office/drawing/2014/main" xmlns="" id="{47BDCB5C-8C88-48E6-A977-125C8CF2B6C9}"/>
              </a:ext>
            </a:extLst>
          </p:cNvPr>
          <p:cNvSpPr txBox="1">
            <a:spLocks/>
          </p:cNvSpPr>
          <p:nvPr/>
        </p:nvSpPr>
        <p:spPr>
          <a:xfrm>
            <a:off x="2165230" y="380969"/>
            <a:ext cx="942930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SINAV BİNASI AFİŞLERİ</a:t>
            </a:r>
          </a:p>
        </p:txBody>
      </p:sp>
    </p:spTree>
    <p:extLst>
      <p:ext uri="{BB962C8B-B14F-4D97-AF65-F5344CB8AC3E}">
        <p14:creationId xmlns:p14="http://schemas.microsoft.com/office/powerpoint/2010/main" val="3564721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59399" y="1518627"/>
            <a:ext cx="10873443" cy="954107"/>
          </a:xfrm>
          <a:prstGeom prst="rect">
            <a:avLst/>
          </a:prstGeom>
        </p:spPr>
        <p:txBody>
          <a:bodyPr wrap="square">
            <a:spAutoFit/>
          </a:bodyPr>
          <a:lstStyle/>
          <a:p>
            <a:r>
              <a:rPr lang="tr-TR" sz="2800" b="1" dirty="0">
                <a:solidFill>
                  <a:schemeClr val="bg1"/>
                </a:solidFill>
                <a:latin typeface="Calibri" panose="020F0502020204030204" pitchFamily="34" charset="0"/>
                <a:cs typeface="Calibri" panose="020F0502020204030204" pitchFamily="34" charset="0"/>
              </a:rPr>
              <a:t>Adayların/görevlilerin sınav binalarına;</a:t>
            </a:r>
          </a:p>
          <a:p>
            <a:endParaRPr lang="tr-TR" sz="2800" b="1" i="1" dirty="0">
              <a:latin typeface="Calibri" panose="020F0502020204030204" pitchFamily="34" charset="0"/>
              <a:cs typeface="Calibri" panose="020F0502020204030204" pitchFamily="34" charset="0"/>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45</a:t>
            </a:fld>
            <a:endParaRPr lang="tr-TR" dirty="0"/>
          </a:p>
        </p:txBody>
      </p:sp>
      <p:sp>
        <p:nvSpPr>
          <p:cNvPr id="9" name="Dikdörtgen 8">
            <a:extLst>
              <a:ext uri="{FF2B5EF4-FFF2-40B4-BE49-F238E27FC236}">
                <a16:creationId xmlns:a16="http://schemas.microsoft.com/office/drawing/2014/main" xmlns="" id="{4B2A7076-AE8E-484D-BBE7-F564C38FB414}"/>
              </a:ext>
            </a:extLst>
          </p:cNvPr>
          <p:cNvSpPr/>
          <p:nvPr/>
        </p:nvSpPr>
        <p:spPr>
          <a:xfrm>
            <a:off x="2154883" y="385969"/>
            <a:ext cx="8525296" cy="470000"/>
          </a:xfrm>
          <a:prstGeom prst="rect">
            <a:avLst/>
          </a:prstGeom>
        </p:spPr>
        <p:txBody>
          <a:bodyPr wrap="square">
            <a:spAutoFit/>
          </a:bodyPr>
          <a:lstStyle/>
          <a:p>
            <a:pPr>
              <a:lnSpc>
                <a:spcPct val="107000"/>
              </a:lnSpc>
              <a:spcAft>
                <a:spcPts val="800"/>
              </a:spcAft>
            </a:pPr>
            <a:r>
              <a:rPr lang="tr-TR"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SINAV BİNASINA GİRİŞİ YASAK VE HARİÇ TUTULAN MADDELER</a:t>
            </a:r>
            <a:endParaRPr lang="tr-TR"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a:extLst>
              <a:ext uri="{FF2B5EF4-FFF2-40B4-BE49-F238E27FC236}">
                <a16:creationId xmlns:a16="http://schemas.microsoft.com/office/drawing/2014/main" xmlns="" id="{C7CE8561-4D70-4ADA-A3DA-89BA9D0DEF9B}"/>
              </a:ext>
            </a:extLst>
          </p:cNvPr>
          <p:cNvSpPr/>
          <p:nvPr/>
        </p:nvSpPr>
        <p:spPr>
          <a:xfrm>
            <a:off x="559399" y="1930426"/>
            <a:ext cx="11360074" cy="4737515"/>
          </a:xfrm>
          <a:prstGeom prst="rect">
            <a:avLst/>
          </a:prstGeom>
        </p:spPr>
        <p:txBody>
          <a:bodyPr wrap="square">
            <a:spAutoFit/>
          </a:bodyPr>
          <a:lstStyle/>
          <a:p>
            <a:pPr indent="450215" algn="just">
              <a:lnSpc>
                <a:spcPct val="115000"/>
              </a:lnSpc>
              <a:spcBef>
                <a:spcPts val="1000"/>
              </a:spcBef>
              <a:spcAft>
                <a:spcPts val="0"/>
              </a:spcAft>
            </a:pPr>
            <a:r>
              <a:rPr lang="tr-TR"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Her türlü delici ve kesici alet, ateşli silah,  çanta, cüzdan, cep telefonu, her türlü saat,  anahtarlık, her türlü araç anahtarı, kablosuz iletişim sağlayan </a:t>
            </a:r>
            <a:r>
              <a:rPr lang="tr-TR" sz="2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bluetooth</a:t>
            </a:r>
            <a:r>
              <a:rPr lang="tr-TR"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ve benzeri cihazlar ile; kulaklık, kolye, küpe, yüzük (</a:t>
            </a:r>
            <a:r>
              <a:rPr lang="tr-T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alyans hariç)</a:t>
            </a:r>
            <a:r>
              <a:rPr lang="tr-TR"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bilezik, broş ve diğer takılar, her türlü plastik, cam eşya </a:t>
            </a:r>
            <a:r>
              <a:rPr lang="tr-T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(şeffaf/numaralı gözlük hariç)</a:t>
            </a:r>
            <a:r>
              <a:rPr lang="tr-TR"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plastik ve metal içerikli eşyalar </a:t>
            </a:r>
            <a:r>
              <a:rPr lang="tr-T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(başörtü için kullanılan boncuklu/boncuksuz toplu iğne, </a:t>
            </a:r>
            <a:r>
              <a:rPr lang="tr-TR"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kağıt ve metal para, </a:t>
            </a:r>
            <a:r>
              <a:rPr lang="tr-TR" sz="2400" b="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anahtarlıksız</a:t>
            </a:r>
            <a:r>
              <a:rPr lang="tr-T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basit anahtar, ulaşım kartı, basit tokalı kemer, basit tel toka ve basit </a:t>
            </a:r>
            <a:r>
              <a:rPr lang="tr-TR" sz="2400" b="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piercing</a:t>
            </a:r>
            <a:r>
              <a:rPr lang="tr-T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hariç)</a:t>
            </a:r>
            <a:r>
              <a:rPr lang="tr-TR"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banka/kredi kartı </a:t>
            </a:r>
            <a:r>
              <a:rPr lang="tr-TR" sz="2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v.b</a:t>
            </a:r>
            <a:r>
              <a:rPr lang="tr-TR"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kartlarla, her türlü elektronik/mekanik cihaz ve her türlü müsvedde kâğıt, defter, kalem, silgi, kalemtıraş, kitap, ders notu, sözlük, dergi, gazete ve benzeri yayınlar, cetvel, pergel, açıölçer ve bu gibi araçlarla, yiyecek içecek </a:t>
            </a:r>
            <a:r>
              <a:rPr lang="tr-T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(şeffaf pet şişe içerisinde bandajı çıkarılmış su hariç)</a:t>
            </a:r>
            <a:r>
              <a:rPr lang="tr-TR"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ilaç ve diğer tüketim maddeleri ile gelmeleri kesinlikle yasaktır.</a:t>
            </a:r>
            <a:endParaRPr lang="tr-TR"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1482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597462" y="1474173"/>
            <a:ext cx="10873443" cy="523220"/>
          </a:xfrm>
          <a:prstGeom prst="rect">
            <a:avLst/>
          </a:prstGeom>
        </p:spPr>
        <p:txBody>
          <a:bodyPr wrap="square">
            <a:spAutoFit/>
          </a:bodyPr>
          <a:lstStyle/>
          <a:p>
            <a:r>
              <a:rPr lang="tr-TR" sz="2800" b="1" dirty="0">
                <a:solidFill>
                  <a:schemeClr val="bg1"/>
                </a:solidFill>
                <a:latin typeface="Calibri" panose="020F0502020204030204" pitchFamily="34" charset="0"/>
                <a:cs typeface="Calibri" panose="020F0502020204030204" pitchFamily="34" charset="0"/>
              </a:rPr>
              <a:t>Adayların/görevlilerin sınav binalarına;</a:t>
            </a:r>
            <a:endParaRPr lang="tr-TR" sz="2800" b="1" i="1" dirty="0">
              <a:latin typeface="Calibri" panose="020F0502020204030204" pitchFamily="34" charset="0"/>
              <a:cs typeface="Calibri" panose="020F0502020204030204" pitchFamily="34" charset="0"/>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46</a:t>
            </a:fld>
            <a:endParaRPr lang="tr-TR" dirty="0"/>
          </a:p>
        </p:txBody>
      </p:sp>
      <p:sp>
        <p:nvSpPr>
          <p:cNvPr id="7" name="Metin kutusu 6">
            <a:extLst>
              <a:ext uri="{FF2B5EF4-FFF2-40B4-BE49-F238E27FC236}">
                <a16:creationId xmlns:a16="http://schemas.microsoft.com/office/drawing/2014/main" xmlns="" id="{B21FB846-F8A2-4C7C-A1BA-2E6D4DB75CC7}"/>
              </a:ext>
            </a:extLst>
          </p:cNvPr>
          <p:cNvSpPr txBox="1"/>
          <p:nvPr/>
        </p:nvSpPr>
        <p:spPr>
          <a:xfrm>
            <a:off x="597462" y="2076427"/>
            <a:ext cx="10991070" cy="3262432"/>
          </a:xfrm>
          <a:prstGeom prst="rect">
            <a:avLst/>
          </a:prstGeom>
          <a:noFill/>
        </p:spPr>
        <p:txBody>
          <a:bodyPr wrap="square" rtlCol="0">
            <a:spAutoFit/>
          </a:bodyPr>
          <a:lstStyle/>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ÖSYM Başkanlığı tarafından belirlenen engelli ve YSYM binalarında sınava girecek olan engelli adayların sınava giriş belgelerinde yazılı olan ilaç, gıda ve cihazları yukarıda belirtilen yasak kapsamı dışında değerlendirilecektir. </a:t>
            </a: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görevlilerinin, ÖSYM Başkanlığına daha önceden sağlık kurulu raporunu bildirmiş, gerekli izinleri verilmiş ve Görevlendirme Belgesi’nde yazılı olan ilaç, gıda ve cihazlar bu kapsam dışındadır. </a:t>
            </a:r>
          </a:p>
        </p:txBody>
      </p:sp>
      <p:sp>
        <p:nvSpPr>
          <p:cNvPr id="8" name="Dikdörtgen 7">
            <a:extLst>
              <a:ext uri="{FF2B5EF4-FFF2-40B4-BE49-F238E27FC236}">
                <a16:creationId xmlns:a16="http://schemas.microsoft.com/office/drawing/2014/main" xmlns="" id="{2639ADE2-3501-4869-AD8B-5D46862ED2E9}"/>
              </a:ext>
            </a:extLst>
          </p:cNvPr>
          <p:cNvSpPr/>
          <p:nvPr/>
        </p:nvSpPr>
        <p:spPr>
          <a:xfrm>
            <a:off x="2154883" y="385969"/>
            <a:ext cx="8525296" cy="470000"/>
          </a:xfrm>
          <a:prstGeom prst="rect">
            <a:avLst/>
          </a:prstGeom>
        </p:spPr>
        <p:txBody>
          <a:bodyPr wrap="square">
            <a:spAutoFit/>
          </a:bodyPr>
          <a:lstStyle/>
          <a:p>
            <a:pPr>
              <a:lnSpc>
                <a:spcPct val="107000"/>
              </a:lnSpc>
              <a:spcAft>
                <a:spcPts val="800"/>
              </a:spcAft>
            </a:pPr>
            <a:r>
              <a:rPr lang="tr-TR"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SINAV BİNASINA GİRİŞİ YASAK VE HARİÇ TUTULAN MADDELER</a:t>
            </a:r>
            <a:endParaRPr lang="tr-TR"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33861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Dikdörtgen 34"/>
          <p:cNvSpPr/>
          <p:nvPr/>
        </p:nvSpPr>
        <p:spPr>
          <a:xfrm>
            <a:off x="1556662" y="5783296"/>
            <a:ext cx="7289496" cy="954107"/>
          </a:xfrm>
          <a:prstGeom prst="rect">
            <a:avLst/>
          </a:prstGeom>
        </p:spPr>
        <p:txBody>
          <a:bodyPr wrap="none">
            <a:spAutoFit/>
          </a:bodyPr>
          <a:lstStyle/>
          <a:p>
            <a:r>
              <a:rPr lang="tr-TR" sz="2800" dirty="0">
                <a:solidFill>
                  <a:srgbClr val="FF0000"/>
                </a:solidFill>
                <a:latin typeface="Calibri" panose="020F0502020204030204" pitchFamily="34" charset="0"/>
                <a:cs typeface="Calibri" panose="020F0502020204030204" pitchFamily="34" charset="0"/>
              </a:rPr>
              <a:t>SINAVA GİREBİLECEKLERDİR. </a:t>
            </a:r>
          </a:p>
          <a:p>
            <a:r>
              <a:rPr lang="tr-TR" sz="2800" dirty="0">
                <a:solidFill>
                  <a:srgbClr val="FF0000"/>
                </a:solidFill>
                <a:latin typeface="Calibri" panose="020F0502020204030204" pitchFamily="34" charset="0"/>
                <a:cs typeface="Calibri" panose="020F0502020204030204" pitchFamily="34" charset="0"/>
              </a:rPr>
              <a:t>BU ADAYLAR İÇİN TUTANAK TUTULMAYACAKTIR. </a:t>
            </a:r>
          </a:p>
        </p:txBody>
      </p:sp>
      <p:sp>
        <p:nvSpPr>
          <p:cNvPr id="31" name="Unvan 1">
            <a:extLst>
              <a:ext uri="{FF2B5EF4-FFF2-40B4-BE49-F238E27FC236}">
                <a16:creationId xmlns:a16="http://schemas.microsoft.com/office/drawing/2014/main" xmlns="" id="{79BD2573-5334-E64F-B11A-18C13DD43EBC}"/>
              </a:ext>
            </a:extLst>
          </p:cNvPr>
          <p:cNvSpPr txBox="1">
            <a:spLocks/>
          </p:cNvSpPr>
          <p:nvPr/>
        </p:nvSpPr>
        <p:spPr>
          <a:xfrm>
            <a:off x="2209820" y="382701"/>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BİNASINA GİRİŞİ YASAKLI OLMAYAN MADDELER</a:t>
            </a:r>
          </a:p>
        </p:txBody>
      </p:sp>
      <p:pic>
        <p:nvPicPr>
          <p:cNvPr id="32" name="Picture 158" descr="File:Yes-check-black-border.sv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9880" t="8799" r="7777" b="7469"/>
          <a:stretch/>
        </p:blipFill>
        <p:spPr bwMode="auto">
          <a:xfrm>
            <a:off x="522212" y="5783296"/>
            <a:ext cx="904419" cy="919661"/>
          </a:xfrm>
          <a:prstGeom prst="rect">
            <a:avLst/>
          </a:prstGeom>
          <a:noFill/>
          <a:extLst>
            <a:ext uri="{909E8E84-426E-40DD-AFC4-6F175D3DCCD1}">
              <a14:hiddenFill xmlns:a14="http://schemas.microsoft.com/office/drawing/2010/main">
                <a:solidFill>
                  <a:srgbClr val="FFFFFF"/>
                </a:solidFill>
              </a14:hiddenFill>
            </a:ext>
          </a:extLst>
        </p:spPr>
      </p:pic>
      <p:sp>
        <p:nvSpPr>
          <p:cNvPr id="9" name="Slayt Numarası Yer Tutucusu 8"/>
          <p:cNvSpPr>
            <a:spLocks noGrp="1"/>
          </p:cNvSpPr>
          <p:nvPr>
            <p:ph type="sldNum" sz="quarter" idx="12"/>
          </p:nvPr>
        </p:nvSpPr>
        <p:spPr/>
        <p:txBody>
          <a:bodyPr/>
          <a:lstStyle/>
          <a:p>
            <a:fld id="{5E4DF653-7172-3143-90C0-7F385A2564DE}" type="slidenum">
              <a:rPr lang="tr-TR" smtClean="0"/>
              <a:pPr/>
              <a:t>47</a:t>
            </a:fld>
            <a:endParaRPr lang="tr-TR" dirty="0"/>
          </a:p>
        </p:txBody>
      </p:sp>
      <p:sp>
        <p:nvSpPr>
          <p:cNvPr id="10" name="Metin kutusu 9"/>
          <p:cNvSpPr txBox="1"/>
          <p:nvPr/>
        </p:nvSpPr>
        <p:spPr>
          <a:xfrm rot="19038894">
            <a:off x="4077924" y="4357061"/>
            <a:ext cx="650691" cy="400110"/>
          </a:xfrm>
          <a:prstGeom prst="rect">
            <a:avLst/>
          </a:prstGeom>
          <a:noFill/>
        </p:spPr>
        <p:txBody>
          <a:bodyPr wrap="none" rtlCol="0">
            <a:spAutoFit/>
          </a:bodyPr>
          <a:lstStyle/>
          <a:p>
            <a:r>
              <a:rPr lang="tr-TR" sz="2000" dirty="0"/>
              <a:t>para</a:t>
            </a:r>
          </a:p>
        </p:txBody>
      </p:sp>
      <p:pic>
        <p:nvPicPr>
          <p:cNvPr id="5" name="Resim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60236" y="3068304"/>
            <a:ext cx="1487993" cy="1007009"/>
          </a:xfrm>
          <a:prstGeom prst="rect">
            <a:avLst/>
          </a:prstGeom>
        </p:spPr>
      </p:pic>
      <p:pic>
        <p:nvPicPr>
          <p:cNvPr id="11" name="Resim 10"/>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357012" y="4359833"/>
            <a:ext cx="1243521" cy="1243521"/>
          </a:xfrm>
          <a:prstGeom prst="rect">
            <a:avLst/>
          </a:prstGeom>
        </p:spPr>
      </p:pic>
      <p:pic>
        <p:nvPicPr>
          <p:cNvPr id="21" name="Resim 20"/>
          <p:cNvPicPr>
            <a:picLocks noChangeAspect="1"/>
          </p:cNvPicPr>
          <p:nvPr/>
        </p:nvPicPr>
        <p:blipFill>
          <a:blip r:embed="rId5"/>
          <a:stretch>
            <a:fillRect/>
          </a:stretch>
        </p:blipFill>
        <p:spPr>
          <a:xfrm>
            <a:off x="6665668" y="2998074"/>
            <a:ext cx="1499838" cy="1042612"/>
          </a:xfrm>
          <a:prstGeom prst="rect">
            <a:avLst/>
          </a:prstGeom>
        </p:spPr>
      </p:pic>
      <p:pic>
        <p:nvPicPr>
          <p:cNvPr id="22" name="Resim 21"/>
          <p:cNvPicPr>
            <a:picLocks noChangeAspect="1"/>
          </p:cNvPicPr>
          <p:nvPr/>
        </p:nvPicPr>
        <p:blipFill>
          <a:blip r:embed="rId6"/>
          <a:stretch>
            <a:fillRect/>
          </a:stretch>
        </p:blipFill>
        <p:spPr>
          <a:xfrm>
            <a:off x="5984564" y="4414595"/>
            <a:ext cx="931764" cy="1073747"/>
          </a:xfrm>
          <a:prstGeom prst="rect">
            <a:avLst/>
          </a:prstGeom>
        </p:spPr>
      </p:pic>
      <p:pic>
        <p:nvPicPr>
          <p:cNvPr id="23" name="Resim 22"/>
          <p:cNvPicPr>
            <a:picLocks noChangeAspect="1"/>
          </p:cNvPicPr>
          <p:nvPr/>
        </p:nvPicPr>
        <p:blipFill>
          <a:blip r:embed="rId7"/>
          <a:stretch>
            <a:fillRect/>
          </a:stretch>
        </p:blipFill>
        <p:spPr>
          <a:xfrm>
            <a:off x="8738790" y="3007817"/>
            <a:ext cx="1092808" cy="1127982"/>
          </a:xfrm>
          <a:prstGeom prst="rect">
            <a:avLst/>
          </a:prstGeom>
        </p:spPr>
      </p:pic>
      <p:pic>
        <p:nvPicPr>
          <p:cNvPr id="24" name="Resim 23"/>
          <p:cNvPicPr>
            <a:picLocks noChangeAspect="1"/>
          </p:cNvPicPr>
          <p:nvPr/>
        </p:nvPicPr>
        <p:blipFill>
          <a:blip r:embed="rId8"/>
          <a:stretch>
            <a:fillRect/>
          </a:stretch>
        </p:blipFill>
        <p:spPr>
          <a:xfrm>
            <a:off x="10463660" y="2927958"/>
            <a:ext cx="1066832" cy="1163585"/>
          </a:xfrm>
          <a:prstGeom prst="rect">
            <a:avLst/>
          </a:prstGeom>
        </p:spPr>
      </p:pic>
      <p:pic>
        <p:nvPicPr>
          <p:cNvPr id="27" name="Resim 26"/>
          <p:cNvPicPr>
            <a:picLocks noChangeAspect="1"/>
          </p:cNvPicPr>
          <p:nvPr/>
        </p:nvPicPr>
        <p:blipFill>
          <a:blip r:embed="rId9"/>
          <a:stretch>
            <a:fillRect/>
          </a:stretch>
        </p:blipFill>
        <p:spPr>
          <a:xfrm>
            <a:off x="2649139" y="4470367"/>
            <a:ext cx="1417919" cy="1007357"/>
          </a:xfrm>
          <a:prstGeom prst="rect">
            <a:avLst/>
          </a:prstGeom>
        </p:spPr>
      </p:pic>
      <p:pic>
        <p:nvPicPr>
          <p:cNvPr id="28" name="Resim 27"/>
          <p:cNvPicPr>
            <a:picLocks noChangeAspect="1"/>
          </p:cNvPicPr>
          <p:nvPr/>
        </p:nvPicPr>
        <p:blipFill>
          <a:blip r:embed="rId10"/>
          <a:stretch>
            <a:fillRect/>
          </a:stretch>
        </p:blipFill>
        <p:spPr>
          <a:xfrm>
            <a:off x="7460812" y="4417324"/>
            <a:ext cx="471765" cy="1045106"/>
          </a:xfrm>
          <a:prstGeom prst="rect">
            <a:avLst/>
          </a:prstGeom>
        </p:spPr>
      </p:pic>
      <p:pic>
        <p:nvPicPr>
          <p:cNvPr id="29" name="Resim 28"/>
          <p:cNvPicPr>
            <a:picLocks noChangeAspect="1"/>
          </p:cNvPicPr>
          <p:nvPr/>
        </p:nvPicPr>
        <p:blipFill>
          <a:blip r:embed="rId11"/>
          <a:stretch>
            <a:fillRect/>
          </a:stretch>
        </p:blipFill>
        <p:spPr>
          <a:xfrm>
            <a:off x="8567319" y="4470367"/>
            <a:ext cx="1363926" cy="939020"/>
          </a:xfrm>
          <a:prstGeom prst="rect">
            <a:avLst/>
          </a:prstGeom>
        </p:spPr>
      </p:pic>
      <p:pic>
        <p:nvPicPr>
          <p:cNvPr id="30" name="Resim 29"/>
          <p:cNvPicPr>
            <a:picLocks noChangeAspect="1"/>
          </p:cNvPicPr>
          <p:nvPr/>
        </p:nvPicPr>
        <p:blipFill>
          <a:blip r:embed="rId12"/>
          <a:stretch>
            <a:fillRect/>
          </a:stretch>
        </p:blipFill>
        <p:spPr>
          <a:xfrm>
            <a:off x="10350599" y="4508934"/>
            <a:ext cx="1361566" cy="915667"/>
          </a:xfrm>
          <a:prstGeom prst="rect">
            <a:avLst/>
          </a:prstGeom>
        </p:spPr>
      </p:pic>
      <p:pic>
        <p:nvPicPr>
          <p:cNvPr id="21506" name="Picture 2" descr="Image result for broken leg stick"/>
          <p:cNvPicPr>
            <a:picLocks noChangeAspect="1" noChangeArrowheads="1"/>
          </p:cNvPicPr>
          <p:nvPr/>
        </p:nvPicPr>
        <p:blipFill rotWithShape="1">
          <a:blip r:embed="rId13" cstate="email">
            <a:extLst>
              <a:ext uri="{28A0092B-C50C-407E-A947-70E740481C1C}">
                <a14:useLocalDpi xmlns:a14="http://schemas.microsoft.com/office/drawing/2010/main" val="0"/>
              </a:ext>
            </a:extLst>
          </a:blip>
          <a:srcRect l="4096" t="16288" r="48870"/>
          <a:stretch/>
        </p:blipFill>
        <p:spPr bwMode="auto">
          <a:xfrm>
            <a:off x="5201410" y="3079298"/>
            <a:ext cx="735452" cy="1183240"/>
          </a:xfrm>
          <a:prstGeom prst="rect">
            <a:avLst/>
          </a:prstGeom>
          <a:noFill/>
          <a:extLst>
            <a:ext uri="{909E8E84-426E-40DD-AFC4-6F175D3DCCD1}">
              <a14:hiddenFill xmlns:a14="http://schemas.microsoft.com/office/drawing/2010/main">
                <a:solidFill>
                  <a:srgbClr val="FFFFFF"/>
                </a:solidFill>
              </a14:hiddenFill>
            </a:ext>
          </a:extLst>
        </p:spPr>
      </p:pic>
      <p:sp>
        <p:nvSpPr>
          <p:cNvPr id="33" name="Metin kutusu 32"/>
          <p:cNvSpPr txBox="1"/>
          <p:nvPr/>
        </p:nvSpPr>
        <p:spPr>
          <a:xfrm>
            <a:off x="1139336" y="1320482"/>
            <a:ext cx="11052664" cy="1631216"/>
          </a:xfrm>
          <a:prstGeom prst="rect">
            <a:avLst/>
          </a:prstGeom>
          <a:noFill/>
        </p:spPr>
        <p:txBody>
          <a:bodyPr wrap="square" rtlCol="0">
            <a:spAutoFit/>
          </a:bodyPr>
          <a:lstStyle/>
          <a:p>
            <a:pPr algn="just"/>
            <a:r>
              <a:rPr lang="tr-TR" sz="2000" dirty="0">
                <a:solidFill>
                  <a:schemeClr val="bg1"/>
                </a:solidFill>
                <a:latin typeface="Calibri" panose="020F0502020204030204" pitchFamily="34" charset="0"/>
                <a:cs typeface="Calibri" panose="020F0502020204030204" pitchFamily="34" charset="0"/>
              </a:rPr>
              <a:t>Okuyucu/İşaretleyici veya İşaretleyici isteğinde bulunmayan ve yardıma ihtiyacı olmaksızın sınav salonuna gidebilecek </a:t>
            </a:r>
            <a:r>
              <a:rPr lang="tr-TR" sz="2000" b="1" dirty="0">
                <a:solidFill>
                  <a:schemeClr val="bg1"/>
                </a:solidFill>
                <a:latin typeface="Calibri" panose="020F0502020204030204" pitchFamily="34" charset="0"/>
                <a:cs typeface="Calibri" panose="020F0502020204030204" pitchFamily="34" charset="0"/>
              </a:rPr>
              <a:t>adaylar</a:t>
            </a:r>
            <a:r>
              <a:rPr lang="tr-TR" sz="2000" dirty="0">
                <a:solidFill>
                  <a:schemeClr val="bg1"/>
                </a:solidFill>
                <a:latin typeface="Calibri" panose="020F0502020204030204" pitchFamily="34" charset="0"/>
                <a:cs typeface="Calibri" panose="020F0502020204030204" pitchFamily="34" charset="0"/>
              </a:rPr>
              <a:t> sınav binası giriş kapısında yer alan saate entegre kameranın görüş alanında</a:t>
            </a:r>
            <a:r>
              <a:rPr lang="tr-TR" sz="2000" dirty="0">
                <a:solidFill>
                  <a:schemeClr val="accent2">
                    <a:lumMod val="60000"/>
                    <a:lumOff val="40000"/>
                  </a:schemeClr>
                </a:solidFill>
                <a:latin typeface="Calibri" panose="020F0502020204030204" pitchFamily="34" charset="0"/>
                <a:cs typeface="Calibri" panose="020F0502020204030204" pitchFamily="34" charset="0"/>
              </a:rPr>
              <a:t> </a:t>
            </a:r>
            <a:r>
              <a:rPr lang="tr-TR" sz="2000" dirty="0">
                <a:solidFill>
                  <a:schemeClr val="bg1"/>
                </a:solidFill>
                <a:latin typeface="Calibri" panose="020F0502020204030204" pitchFamily="34" charset="0"/>
                <a:cs typeface="Calibri" panose="020F0502020204030204" pitchFamily="34" charset="0"/>
              </a:rPr>
              <a:t>güvenlik görevlileri tarafından elle ve </a:t>
            </a:r>
            <a:r>
              <a:rPr lang="tr-TR" sz="2000" dirty="0" err="1">
                <a:solidFill>
                  <a:schemeClr val="bg1"/>
                </a:solidFill>
                <a:latin typeface="Calibri" panose="020F0502020204030204" pitchFamily="34" charset="0"/>
                <a:cs typeface="Calibri" panose="020F0502020204030204" pitchFamily="34" charset="0"/>
              </a:rPr>
              <a:t>dedektörle</a:t>
            </a:r>
            <a:r>
              <a:rPr lang="tr-TR" sz="2000" dirty="0">
                <a:solidFill>
                  <a:schemeClr val="bg1"/>
                </a:solidFill>
                <a:latin typeface="Calibri" panose="020F0502020204030204" pitchFamily="34" charset="0"/>
                <a:cs typeface="Calibri" panose="020F0502020204030204" pitchFamily="34" charset="0"/>
              </a:rPr>
              <a:t> dikkatlice kontrol edilmek kaydı ile aşağıdaki görselde yer alan </a:t>
            </a:r>
            <a:r>
              <a:rPr lang="tr-TR" sz="2000" b="1" dirty="0">
                <a:solidFill>
                  <a:schemeClr val="bg1"/>
                </a:solidFill>
                <a:latin typeface="Calibri" panose="020F0502020204030204" pitchFamily="34" charset="0"/>
                <a:cs typeface="Calibri" panose="020F0502020204030204" pitchFamily="34" charset="0"/>
              </a:rPr>
              <a:t>ilaç (tane ile), sargı bezi, koltuk değneği, </a:t>
            </a:r>
            <a:r>
              <a:rPr lang="tr-TR" sz="2000" b="1" dirty="0" err="1">
                <a:solidFill>
                  <a:schemeClr val="bg1"/>
                </a:solidFill>
                <a:latin typeface="Calibri" panose="020F0502020204030204" pitchFamily="34" charset="0"/>
                <a:cs typeface="Calibri" panose="020F0502020204030204" pitchFamily="34" charset="0"/>
              </a:rPr>
              <a:t>atel</a:t>
            </a:r>
            <a:r>
              <a:rPr lang="tr-TR" sz="2000" b="1" dirty="0">
                <a:solidFill>
                  <a:schemeClr val="bg1"/>
                </a:solidFill>
                <a:latin typeface="Calibri" panose="020F0502020204030204" pitchFamily="34" charset="0"/>
                <a:cs typeface="Calibri" panose="020F0502020204030204" pitchFamily="34" charset="0"/>
              </a:rPr>
              <a:t>, yürüteç, baston, boyunluk, korse, oturma simidi, alçı, bandaj, dizlik, göz damlası, astım ilacı/pompası/sprey ile</a:t>
            </a:r>
            <a:endParaRPr lang="tr-TR" sz="2000" dirty="0">
              <a:solidFill>
                <a:schemeClr val="bg1"/>
              </a:solidFill>
              <a:latin typeface="Calibri" panose="020F0502020204030204" pitchFamily="34" charset="0"/>
              <a:cs typeface="Calibri" panose="020F0502020204030204" pitchFamily="34" charset="0"/>
            </a:endParaRPr>
          </a:p>
        </p:txBody>
      </p:sp>
      <p:pic>
        <p:nvPicPr>
          <p:cNvPr id="1026" name="Picture 2" descr="Image result for medicine pils"/>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925196" y="3095379"/>
            <a:ext cx="1544620" cy="109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172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583249" y="1908646"/>
            <a:ext cx="11047614" cy="1123384"/>
          </a:xfrm>
          <a:prstGeom prst="rect">
            <a:avLst/>
          </a:prstGeom>
        </p:spPr>
        <p:txBody>
          <a:bodyPr wrap="square">
            <a:spAutoFit/>
          </a:bodyPr>
          <a:lstStyle/>
          <a:p>
            <a:pPr algn="just"/>
            <a:r>
              <a:rPr lang="tr-TR" dirty="0">
                <a:solidFill>
                  <a:schemeClr val="accent5">
                    <a:lumMod val="50000"/>
                  </a:schemeClr>
                </a:solidFill>
              </a:rPr>
              <a:t>  </a:t>
            </a:r>
          </a:p>
          <a:p>
            <a:pPr marL="285750" indent="-285750" algn="just">
              <a:buFont typeface="Wingdings" panose="05000000000000000000" pitchFamily="2" charset="2"/>
              <a:buChar char="Ø"/>
            </a:pPr>
            <a:endParaRPr lang="tr-TR" dirty="0">
              <a:solidFill>
                <a:schemeClr val="accent5">
                  <a:lumMod val="50000"/>
                </a:schemeClr>
              </a:solidFill>
            </a:endParaRPr>
          </a:p>
          <a:p>
            <a:pPr algn="just"/>
            <a:endParaRPr lang="tr-TR" altLang="tr-TR" dirty="0">
              <a:solidFill>
                <a:schemeClr val="accent5">
                  <a:lumMod val="50000"/>
                </a:schemeClr>
              </a:solidFill>
            </a:endParaRPr>
          </a:p>
          <a:p>
            <a:pPr marL="285750" indent="-285750" algn="just">
              <a:buFont typeface="Wingdings" panose="05000000000000000000" pitchFamily="2" charset="2"/>
              <a:buChar char="Ø"/>
            </a:pPr>
            <a:endParaRPr lang="tr-TR" sz="1300" dirty="0">
              <a:solidFill>
                <a:schemeClr val="accent5">
                  <a:lumMod val="50000"/>
                </a:schemeClr>
              </a:solidFill>
            </a:endParaRPr>
          </a:p>
        </p:txBody>
      </p:sp>
      <p:pic>
        <p:nvPicPr>
          <p:cNvPr id="2" name="Resim 1"/>
          <p:cNvPicPr>
            <a:picLocks noChangeAspect="1"/>
          </p:cNvPicPr>
          <p:nvPr/>
        </p:nvPicPr>
        <p:blipFill>
          <a:blip r:embed="rId2"/>
          <a:stretch>
            <a:fillRect/>
          </a:stretch>
        </p:blipFill>
        <p:spPr>
          <a:xfrm>
            <a:off x="1466995" y="2094050"/>
            <a:ext cx="9530081" cy="1875959"/>
          </a:xfrm>
          <a:prstGeom prst="rect">
            <a:avLst/>
          </a:prstGeom>
        </p:spPr>
      </p:pic>
      <p:sp>
        <p:nvSpPr>
          <p:cNvPr id="11" name="Slayt Numarası Yer Tutucusu 1">
            <a:extLst>
              <a:ext uri="{FF2B5EF4-FFF2-40B4-BE49-F238E27FC236}">
                <a16:creationId xmlns:a16="http://schemas.microsoft.com/office/drawing/2014/main" xmlns="" id="{88612201-79F9-412E-BA67-5AA4F796923A}"/>
              </a:ext>
            </a:extLst>
          </p:cNvPr>
          <p:cNvSpPr>
            <a:spLocks noGrp="1"/>
          </p:cNvSpPr>
          <p:nvPr>
            <p:ph type="sldNum" sz="quarter" idx="12"/>
          </p:nvPr>
        </p:nvSpPr>
        <p:spPr>
          <a:xfrm>
            <a:off x="10997076" y="6516924"/>
            <a:ext cx="1194924" cy="302034"/>
          </a:xfrm>
        </p:spPr>
        <p:txBody>
          <a:bodyPr/>
          <a:lstStyle/>
          <a:p>
            <a:fld id="{5E4DF653-7172-3143-90C0-7F385A2564DE}" type="slidenum">
              <a:rPr lang="tr-TR" sz="1400" smtClean="0">
                <a:solidFill>
                  <a:schemeClr val="bg1"/>
                </a:solidFill>
              </a:rPr>
              <a:pPr/>
              <a:t>48</a:t>
            </a:fld>
            <a:endParaRPr lang="tr-TR" sz="1400" dirty="0">
              <a:solidFill>
                <a:schemeClr val="bg1"/>
              </a:solidFill>
            </a:endParaRPr>
          </a:p>
        </p:txBody>
      </p:sp>
      <p:sp>
        <p:nvSpPr>
          <p:cNvPr id="7" name="Unvan 1">
            <a:extLst>
              <a:ext uri="{FF2B5EF4-FFF2-40B4-BE49-F238E27FC236}">
                <a16:creationId xmlns:a16="http://schemas.microsoft.com/office/drawing/2014/main" xmlns="" id="{B1C92F48-DF44-429A-8E94-1AE38EC232EF}"/>
              </a:ext>
            </a:extLst>
          </p:cNvPr>
          <p:cNvSpPr txBox="1">
            <a:spLocks/>
          </p:cNvSpPr>
          <p:nvPr/>
        </p:nvSpPr>
        <p:spPr>
          <a:xfrm>
            <a:off x="2209820" y="382701"/>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BİNASINA GİRİŞİ YASAKLI OLMAYAN MADDELER</a:t>
            </a:r>
          </a:p>
        </p:txBody>
      </p:sp>
    </p:spTree>
    <p:extLst>
      <p:ext uri="{BB962C8B-B14F-4D97-AF65-F5344CB8AC3E}">
        <p14:creationId xmlns:p14="http://schemas.microsoft.com/office/powerpoint/2010/main" val="30941092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1020715" y="1655580"/>
            <a:ext cx="10488936" cy="2831544"/>
          </a:xfrm>
          <a:prstGeom prst="rect">
            <a:avLst/>
          </a:prstGeom>
        </p:spPr>
        <p:txBody>
          <a:bodyPr wrap="square">
            <a:spAutoFit/>
          </a:bodyPr>
          <a:lstStyle/>
          <a:p>
            <a:r>
              <a:rPr lang="tr-TR" sz="2800" dirty="0">
                <a:solidFill>
                  <a:schemeClr val="bg1"/>
                </a:solidFill>
                <a:latin typeface="Calibri" panose="020F0502020204030204" pitchFamily="34" charset="0"/>
                <a:cs typeface="Calibri" panose="020F0502020204030204" pitchFamily="34" charset="0"/>
              </a:rPr>
              <a:t>Sınav binasında sadece;</a:t>
            </a:r>
          </a:p>
          <a:p>
            <a:pPr marL="914400" lvl="1" indent="-457200">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Bina Sınav Sorumlusu, </a:t>
            </a:r>
          </a:p>
          <a:p>
            <a:pPr marL="914400" lvl="1" indent="-457200">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Üst Koordinatör, </a:t>
            </a:r>
          </a:p>
          <a:p>
            <a:pPr marL="914400" lvl="1" indent="-457200">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Koordinatörü,</a:t>
            </a:r>
          </a:p>
          <a:p>
            <a:pPr marL="914400" lvl="1" indent="-457200">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Emniyet görevlilerinde</a:t>
            </a:r>
            <a:r>
              <a:rPr lang="tr-TR" sz="2800" dirty="0">
                <a:latin typeface="Calibri" panose="020F0502020204030204" pitchFamily="34" charset="0"/>
                <a:cs typeface="Calibri" panose="020F0502020204030204" pitchFamily="34" charset="0"/>
              </a:rPr>
              <a:t> </a:t>
            </a:r>
            <a:r>
              <a:rPr lang="tr-TR" sz="2800" i="1" dirty="0">
                <a:solidFill>
                  <a:schemeClr val="bg1"/>
                </a:solidFill>
                <a:latin typeface="Calibri" panose="020F0502020204030204" pitchFamily="34" charset="0"/>
                <a:cs typeface="Calibri" panose="020F0502020204030204" pitchFamily="34" charset="0"/>
              </a:rPr>
              <a:t>(bina kapısında) </a:t>
            </a:r>
          </a:p>
          <a:p>
            <a:pPr marL="0" lvl="1">
              <a:spcAft>
                <a:spcPts val="1200"/>
              </a:spcAft>
            </a:pPr>
            <a:r>
              <a:rPr lang="tr-TR" sz="2800" b="1" dirty="0">
                <a:solidFill>
                  <a:schemeClr val="bg1"/>
                </a:solidFill>
                <a:latin typeface="Calibri" panose="020F0502020204030204" pitchFamily="34" charset="0"/>
                <a:cs typeface="Calibri" panose="020F0502020204030204" pitchFamily="34" charset="0"/>
              </a:rPr>
              <a:t>cep telefonu bulunabilir. </a:t>
            </a:r>
          </a:p>
        </p:txBody>
      </p:sp>
      <p:sp>
        <p:nvSpPr>
          <p:cNvPr id="3" name="Metin kutusu 2"/>
          <p:cNvSpPr txBox="1"/>
          <p:nvPr/>
        </p:nvSpPr>
        <p:spPr>
          <a:xfrm>
            <a:off x="790269" y="4914689"/>
            <a:ext cx="10741753" cy="1815882"/>
          </a:xfrm>
          <a:prstGeom prst="rect">
            <a:avLst/>
          </a:prstGeom>
          <a:noFill/>
        </p:spPr>
        <p:txBody>
          <a:bodyPr wrap="square" rtlCol="0">
            <a:spAutoFit/>
          </a:bodyPr>
          <a:lstStyle/>
          <a:p>
            <a:pPr algn="just"/>
            <a:r>
              <a:rPr lang="tr-TR" sz="2800" dirty="0">
                <a:solidFill>
                  <a:schemeClr val="bg1"/>
                </a:solidFill>
                <a:latin typeface="Calibri" panose="020F0502020204030204" pitchFamily="34" charset="0"/>
                <a:cs typeface="Calibri" panose="020F0502020204030204" pitchFamily="34" charset="0"/>
              </a:rPr>
              <a:t>ÖSYM Temsilcisi ve Bina Sınav Sorumlusu Yardımcısı’nın cep telefonları kapalı konuma getirilerek bina girişinde </a:t>
            </a:r>
            <a:r>
              <a:rPr lang="tr-TR" sz="2800">
                <a:solidFill>
                  <a:schemeClr val="bg1"/>
                </a:solidFill>
                <a:latin typeface="Calibri" panose="020F0502020204030204" pitchFamily="34" charset="0"/>
                <a:cs typeface="Calibri" panose="020F0502020204030204" pitchFamily="34" charset="0"/>
              </a:rPr>
              <a:t>yer alan </a:t>
            </a:r>
            <a:r>
              <a:rPr lang="tr-TR" sz="2800" b="1">
                <a:solidFill>
                  <a:srgbClr val="FF0000"/>
                </a:solidFill>
                <a:latin typeface="Calibri" panose="020F0502020204030204" pitchFamily="34" charset="0"/>
                <a:cs typeface="Calibri" panose="020F0502020204030204" pitchFamily="34" charset="0"/>
              </a:rPr>
              <a:t>saate </a:t>
            </a:r>
            <a:r>
              <a:rPr lang="tr-TR" sz="2800" b="1" dirty="0">
                <a:solidFill>
                  <a:srgbClr val="FF0000"/>
                </a:solidFill>
                <a:latin typeface="Calibri" panose="020F0502020204030204" pitchFamily="34" charset="0"/>
                <a:cs typeface="Calibri" panose="020F0502020204030204" pitchFamily="34" charset="0"/>
              </a:rPr>
              <a:t>entegre kameranın görüş alanında</a:t>
            </a:r>
            <a:r>
              <a:rPr lang="tr-TR" sz="2800" b="1" dirty="0">
                <a:solidFill>
                  <a:schemeClr val="bg1"/>
                </a:solidFill>
                <a:latin typeface="Calibri" panose="020F0502020204030204" pitchFamily="34" charset="0"/>
                <a:cs typeface="Calibri" panose="020F0502020204030204" pitchFamily="34" charset="0"/>
              </a:rPr>
              <a:t> </a:t>
            </a:r>
            <a:r>
              <a:rPr lang="tr-TR" sz="2800" dirty="0">
                <a:solidFill>
                  <a:schemeClr val="bg1"/>
                </a:solidFill>
                <a:latin typeface="Calibri" panose="020F0502020204030204" pitchFamily="34" charset="0"/>
                <a:cs typeface="Calibri" panose="020F0502020204030204" pitchFamily="34" charset="0"/>
              </a:rPr>
              <a:t>Bina Yöneticisi tarafından belirlenen yere bırakılacaktır.</a:t>
            </a:r>
          </a:p>
        </p:txBody>
      </p:sp>
      <p:pic>
        <p:nvPicPr>
          <p:cNvPr id="5122" name="Picture 2" descr="mobile phone drawing ile ilgili gÃ¶rsel sonucu"/>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95738" y="1483903"/>
            <a:ext cx="2012096" cy="184509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58" descr="File:Yes-check-black-border.sv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9880" t="8799" r="7777" b="7469"/>
          <a:stretch/>
        </p:blipFill>
        <p:spPr bwMode="auto">
          <a:xfrm>
            <a:off x="9402353" y="1981200"/>
            <a:ext cx="1152017" cy="1171432"/>
          </a:xfrm>
          <a:prstGeom prst="rect">
            <a:avLst/>
          </a:prstGeo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p:txBody>
          <a:bodyPr/>
          <a:lstStyle/>
          <a:p>
            <a:fld id="{5E4DF653-7172-3143-90C0-7F385A2564DE}" type="slidenum">
              <a:rPr lang="tr-TR" smtClean="0"/>
              <a:pPr/>
              <a:t>49</a:t>
            </a:fld>
            <a:endParaRPr lang="tr-TR" dirty="0"/>
          </a:p>
        </p:txBody>
      </p:sp>
      <p:sp>
        <p:nvSpPr>
          <p:cNvPr id="12" name="Unvan 1">
            <a:extLst>
              <a:ext uri="{FF2B5EF4-FFF2-40B4-BE49-F238E27FC236}">
                <a16:creationId xmlns:a16="http://schemas.microsoft.com/office/drawing/2014/main" xmlns="" id="{BE895E93-851B-4DA7-8A50-0BD3A3283B6C}"/>
              </a:ext>
            </a:extLst>
          </p:cNvPr>
          <p:cNvSpPr txBox="1">
            <a:spLocks/>
          </p:cNvSpPr>
          <p:nvPr/>
        </p:nvSpPr>
        <p:spPr>
          <a:xfrm>
            <a:off x="2146888" y="382701"/>
            <a:ext cx="9817949" cy="5400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BİNASINDA </a:t>
            </a:r>
            <a:r>
              <a:rPr lang="tr-TR" sz="2800" b="1" u="sng"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CEP TELEFONU BULUNDURACAK </a:t>
            </a: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GÖREVLİLERİ</a:t>
            </a:r>
          </a:p>
        </p:txBody>
      </p:sp>
    </p:spTree>
    <p:extLst>
      <p:ext uri="{BB962C8B-B14F-4D97-AF65-F5344CB8AC3E}">
        <p14:creationId xmlns:p14="http://schemas.microsoft.com/office/powerpoint/2010/main" val="4283027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Metin kutusu 7"/>
          <p:cNvSpPr txBox="1"/>
          <p:nvPr/>
        </p:nvSpPr>
        <p:spPr>
          <a:xfrm>
            <a:off x="561976" y="1455169"/>
            <a:ext cx="7055149" cy="4970591"/>
          </a:xfrm>
          <a:prstGeom prst="rect">
            <a:avLst/>
          </a:prstGeom>
          <a:noFill/>
        </p:spPr>
        <p:txBody>
          <a:bodyPr wrap="square" rtlCol="0">
            <a:spAutoFit/>
          </a:bodyPr>
          <a:lstStyle/>
          <a:p>
            <a:pPr marL="457200" indent="-457200" algn="just">
              <a:spcAft>
                <a:spcPts val="300"/>
              </a:spcAft>
              <a:buFont typeface="Wingdings" panose="05000000000000000000" pitchFamily="2" charset="2"/>
              <a:buChar char="§"/>
            </a:pPr>
            <a:r>
              <a:rPr lang="tr-TR" sz="2600" dirty="0">
                <a:solidFill>
                  <a:schemeClr val="bg1"/>
                </a:solidFill>
                <a:latin typeface="Calibri" panose="020F0502020204030204" pitchFamily="34" charset="0"/>
                <a:cs typeface="Calibri" panose="020F0502020204030204" pitchFamily="34" charset="0"/>
              </a:rPr>
              <a:t>Görevliler sınavdan önceki hafta </a:t>
            </a:r>
            <a:r>
              <a:rPr lang="tr-TR" sz="2600" b="1" dirty="0">
                <a:solidFill>
                  <a:schemeClr val="bg1"/>
                </a:solidFill>
                <a:latin typeface="Calibri" panose="020F0502020204030204" pitchFamily="34" charset="0"/>
                <a:cs typeface="Calibri" panose="020F0502020204030204" pitchFamily="34" charset="0"/>
              </a:rPr>
              <a:t>Sınav Günü </a:t>
            </a:r>
            <a:r>
              <a:rPr lang="tr-TR" sz="2600" b="1" dirty="0" err="1">
                <a:solidFill>
                  <a:schemeClr val="bg1"/>
                </a:solidFill>
                <a:latin typeface="Calibri" panose="020F0502020204030204" pitchFamily="34" charset="0"/>
                <a:cs typeface="Calibri" panose="020F0502020204030204" pitchFamily="34" charset="0"/>
              </a:rPr>
              <a:t>Yazısı’na</a:t>
            </a:r>
            <a:r>
              <a:rPr lang="tr-TR" sz="2600" dirty="0">
                <a:solidFill>
                  <a:schemeClr val="bg1"/>
                </a:solidFill>
                <a:latin typeface="Calibri" panose="020F0502020204030204" pitchFamily="34" charset="0"/>
                <a:cs typeface="Calibri" panose="020F0502020204030204" pitchFamily="34" charset="0"/>
              </a:rPr>
              <a:t> </a:t>
            </a:r>
            <a:r>
              <a:rPr lang="tr-TR" sz="2600" b="1" dirty="0">
                <a:solidFill>
                  <a:schemeClr val="bg2"/>
                </a:solidFill>
                <a:latin typeface="Calibri" panose="020F0502020204030204" pitchFamily="34" charset="0"/>
                <a:cs typeface="Calibri" panose="020F0502020204030204" pitchFamily="34" charset="0"/>
                <a:hlinkClick r:id="rId2"/>
              </a:rPr>
              <a:t>https://gis.osym.gov.tr</a:t>
            </a:r>
            <a:r>
              <a:rPr lang="tr-TR" sz="2600" b="1" dirty="0">
                <a:solidFill>
                  <a:schemeClr val="bg2"/>
                </a:solidFill>
                <a:latin typeface="Calibri" panose="020F0502020204030204" pitchFamily="34" charset="0"/>
                <a:cs typeface="Calibri" panose="020F0502020204030204" pitchFamily="34" charset="0"/>
              </a:rPr>
              <a:t> </a:t>
            </a:r>
            <a:r>
              <a:rPr lang="tr-TR" sz="2600" dirty="0">
                <a:solidFill>
                  <a:schemeClr val="bg1"/>
                </a:solidFill>
                <a:latin typeface="Calibri" panose="020F0502020204030204" pitchFamily="34" charset="0"/>
                <a:cs typeface="Calibri" panose="020F0502020204030204" pitchFamily="34" charset="0"/>
              </a:rPr>
              <a:t>adresinden ulaşabilirler.</a:t>
            </a:r>
          </a:p>
          <a:p>
            <a:pPr marL="457200" indent="-457200" algn="just">
              <a:spcAft>
                <a:spcPts val="300"/>
              </a:spcAft>
              <a:buFont typeface="Wingdings" panose="05000000000000000000" pitchFamily="2" charset="2"/>
              <a:buChar char="§"/>
            </a:pPr>
            <a:r>
              <a:rPr lang="tr-TR" sz="2600" b="1" dirty="0">
                <a:solidFill>
                  <a:schemeClr val="bg1"/>
                </a:solidFill>
                <a:latin typeface="Calibri" panose="020F0502020204030204" pitchFamily="34" charset="0"/>
                <a:cs typeface="Calibri" panose="020F0502020204030204" pitchFamily="34" charset="0"/>
              </a:rPr>
              <a:t>Sınav Günü Yazısı</a:t>
            </a:r>
            <a:r>
              <a:rPr lang="tr-TR" sz="2600" dirty="0">
                <a:solidFill>
                  <a:schemeClr val="bg1"/>
                </a:solidFill>
                <a:latin typeface="Calibri" panose="020F0502020204030204" pitchFamily="34" charset="0"/>
                <a:cs typeface="Calibri" panose="020F0502020204030204" pitchFamily="34" charset="0"/>
              </a:rPr>
              <a:t>, sınav ile ilgili uygulamaları Bina Sınav Sorumlularına bildirmek için Sınav Koordinatörlüğü tarafından sınav binalarına gönderilecektir.</a:t>
            </a:r>
          </a:p>
          <a:p>
            <a:pPr marL="457200" indent="-457200" algn="just">
              <a:spcAft>
                <a:spcPts val="300"/>
              </a:spcAft>
              <a:buFont typeface="Wingdings" panose="05000000000000000000" pitchFamily="2" charset="2"/>
              <a:buChar char="§"/>
            </a:pPr>
            <a:r>
              <a:rPr lang="tr-TR" sz="2600" dirty="0">
                <a:solidFill>
                  <a:schemeClr val="bg1"/>
                </a:solidFill>
                <a:latin typeface="Calibri" panose="020F0502020204030204" pitchFamily="34" charset="0"/>
                <a:cs typeface="Calibri" panose="020F0502020204030204" pitchFamily="34" charset="0"/>
              </a:rPr>
              <a:t>Bina sınav sorumluları </a:t>
            </a:r>
            <a:r>
              <a:rPr lang="tr-TR" sz="2600" b="1" dirty="0">
                <a:solidFill>
                  <a:schemeClr val="bg1"/>
                </a:solidFill>
                <a:latin typeface="Calibri" panose="020F0502020204030204" pitchFamily="34" charset="0"/>
                <a:cs typeface="Calibri" panose="020F0502020204030204" pitchFamily="34" charset="0"/>
              </a:rPr>
              <a:t>Sınav Günü </a:t>
            </a:r>
            <a:r>
              <a:rPr lang="tr-TR" sz="2600" b="1" dirty="0" err="1">
                <a:solidFill>
                  <a:schemeClr val="bg1"/>
                </a:solidFill>
                <a:latin typeface="Calibri" panose="020F0502020204030204" pitchFamily="34" charset="0"/>
                <a:cs typeface="Calibri" panose="020F0502020204030204" pitchFamily="34" charset="0"/>
              </a:rPr>
              <a:t>Yazısı’nda</a:t>
            </a:r>
            <a:r>
              <a:rPr lang="tr-TR" sz="2600" b="1" dirty="0">
                <a:solidFill>
                  <a:schemeClr val="bg1"/>
                </a:solidFill>
                <a:latin typeface="Calibri" panose="020F0502020204030204" pitchFamily="34" charset="0"/>
                <a:cs typeface="Calibri" panose="020F0502020204030204" pitchFamily="34" charset="0"/>
              </a:rPr>
              <a:t> </a:t>
            </a:r>
            <a:r>
              <a:rPr lang="tr-TR" sz="2600" dirty="0">
                <a:solidFill>
                  <a:schemeClr val="bg1"/>
                </a:solidFill>
                <a:latin typeface="Calibri" panose="020F0502020204030204" pitchFamily="34" charset="0"/>
                <a:cs typeface="Calibri" panose="020F0502020204030204" pitchFamily="34" charset="0"/>
              </a:rPr>
              <a:t>yer alan bilgileri sınav görevlilerine aktaracak ve arka yüzünde yer alan bilgileri doldurarak sınav sonunda şehir içi nakil görevlisi ile Sınav Koordinatörlüğüne gönderecektir.</a:t>
            </a:r>
          </a:p>
        </p:txBody>
      </p:sp>
      <p:sp>
        <p:nvSpPr>
          <p:cNvPr id="11" name="Slayt Numarası Yer Tutucusu 10"/>
          <p:cNvSpPr>
            <a:spLocks noGrp="1"/>
          </p:cNvSpPr>
          <p:nvPr>
            <p:ph type="sldNum" sz="quarter" idx="12"/>
          </p:nvPr>
        </p:nvSpPr>
        <p:spPr/>
        <p:txBody>
          <a:bodyPr/>
          <a:lstStyle/>
          <a:p>
            <a:fld id="{5E4DF653-7172-3143-90C0-7F385A2564DE}" type="slidenum">
              <a:rPr lang="tr-TR" smtClean="0"/>
              <a:pPr/>
              <a:t>50</a:t>
            </a:fld>
            <a:endParaRPr lang="tr-TR" dirty="0"/>
          </a:p>
        </p:txBody>
      </p:sp>
      <p:pic>
        <p:nvPicPr>
          <p:cNvPr id="2" name="Resim 1">
            <a:extLst>
              <a:ext uri="{FF2B5EF4-FFF2-40B4-BE49-F238E27FC236}">
                <a16:creationId xmlns:a16="http://schemas.microsoft.com/office/drawing/2014/main" xmlns="" id="{BC934F3E-8E9D-491C-83DD-06E0DF0C5EBB}"/>
              </a:ext>
            </a:extLst>
          </p:cNvPr>
          <p:cNvPicPr>
            <a:picLocks noChangeAspect="1"/>
          </p:cNvPicPr>
          <p:nvPr/>
        </p:nvPicPr>
        <p:blipFill>
          <a:blip r:embed="rId3"/>
          <a:stretch>
            <a:fillRect/>
          </a:stretch>
        </p:blipFill>
        <p:spPr>
          <a:xfrm>
            <a:off x="7740412" y="1031935"/>
            <a:ext cx="3793296" cy="5443364"/>
          </a:xfrm>
          <a:prstGeom prst="rect">
            <a:avLst/>
          </a:prstGeom>
        </p:spPr>
      </p:pic>
      <p:sp>
        <p:nvSpPr>
          <p:cNvPr id="6" name="Dikdörtgen 5"/>
          <p:cNvSpPr/>
          <p:nvPr/>
        </p:nvSpPr>
        <p:spPr>
          <a:xfrm rot="19501172">
            <a:off x="7890523" y="2658303"/>
            <a:ext cx="3493074" cy="938719"/>
          </a:xfrm>
          <a:prstGeom prst="rect">
            <a:avLst/>
          </a:prstGeom>
          <a:noFill/>
        </p:spPr>
        <p:txBody>
          <a:bodyPr wrap="square" lIns="91440" tIns="45720" rIns="91440" bIns="45720">
            <a:spAutoFit/>
          </a:bodyPr>
          <a:lstStyle/>
          <a:p>
            <a:pPr algn="ctr"/>
            <a:r>
              <a:rPr lang="tr-TR" sz="5500" dirty="0">
                <a:ln w="0"/>
                <a:solidFill>
                  <a:srgbClr val="FF7C80"/>
                </a:solidFill>
                <a:effectLst>
                  <a:outerShdw blurRad="38100" dist="19050" dir="2700000" algn="tl" rotWithShape="0">
                    <a:schemeClr val="dk1">
                      <a:alpha val="40000"/>
                    </a:schemeClr>
                  </a:outerShdw>
                </a:effectLst>
              </a:rPr>
              <a:t>ÖRNEKTİR</a:t>
            </a:r>
          </a:p>
        </p:txBody>
      </p:sp>
      <p:sp>
        <p:nvSpPr>
          <p:cNvPr id="12" name="Unvan 1">
            <a:extLst>
              <a:ext uri="{FF2B5EF4-FFF2-40B4-BE49-F238E27FC236}">
                <a16:creationId xmlns:a16="http://schemas.microsoft.com/office/drawing/2014/main" xmlns="" id="{AE436975-7892-4FEE-8C68-1B694E893095}"/>
              </a:ext>
            </a:extLst>
          </p:cNvPr>
          <p:cNvSpPr txBox="1">
            <a:spLocks/>
          </p:cNvSpPr>
          <p:nvPr/>
        </p:nvSpPr>
        <p:spPr>
          <a:xfrm>
            <a:off x="2209820" y="382701"/>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GÜNÜ YAZISI</a:t>
            </a:r>
          </a:p>
        </p:txBody>
      </p:sp>
    </p:spTree>
    <p:extLst>
      <p:ext uri="{BB962C8B-B14F-4D97-AF65-F5344CB8AC3E}">
        <p14:creationId xmlns:p14="http://schemas.microsoft.com/office/powerpoint/2010/main" val="39351233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2"/>
          <p:cNvSpPr txBox="1">
            <a:spLocks/>
          </p:cNvSpPr>
          <p:nvPr/>
        </p:nvSpPr>
        <p:spPr>
          <a:xfrm>
            <a:off x="1050159" y="1571348"/>
            <a:ext cx="10794838" cy="36545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200"/>
              </a:spcBef>
              <a:spcAft>
                <a:spcPts val="1200"/>
              </a:spcAft>
              <a:buFont typeface="Wingdings" panose="05000000000000000000" pitchFamily="2" charset="2"/>
              <a:buChar char="§"/>
            </a:pPr>
            <a:r>
              <a:rPr lang="tr-TR" dirty="0">
                <a:solidFill>
                  <a:schemeClr val="bg1"/>
                </a:solidFill>
                <a:latin typeface="Calibri" panose="020F0502020204030204" pitchFamily="34" charset="0"/>
                <a:cs typeface="Calibri" panose="020F0502020204030204" pitchFamily="34" charset="0"/>
              </a:rPr>
              <a:t>Adaylar, sınav başlama saatinden 1 saat 15 dakika önce, </a:t>
            </a:r>
            <a:r>
              <a:rPr lang="tr-TR" b="1" dirty="0">
                <a:solidFill>
                  <a:schemeClr val="bg1"/>
                </a:solidFill>
                <a:latin typeface="Calibri" panose="020F0502020204030204" pitchFamily="34" charset="0"/>
                <a:cs typeface="Calibri" panose="020F0502020204030204" pitchFamily="34" charset="0"/>
              </a:rPr>
              <a:t>09.00’da </a:t>
            </a:r>
            <a:r>
              <a:rPr lang="tr-TR" dirty="0">
                <a:solidFill>
                  <a:schemeClr val="bg1"/>
                </a:solidFill>
                <a:latin typeface="Calibri" panose="020F0502020204030204" pitchFamily="34" charset="0"/>
                <a:cs typeface="Calibri" panose="020F0502020204030204" pitchFamily="34" charset="0"/>
              </a:rPr>
              <a:t>sınav binalarına alınmaya başlanacaktır.  </a:t>
            </a:r>
          </a:p>
          <a:p>
            <a:pPr algn="just">
              <a:spcBef>
                <a:spcPts val="1200"/>
              </a:spcBef>
              <a:spcAft>
                <a:spcPts val="1200"/>
              </a:spcAft>
              <a:buFont typeface="Wingdings" panose="05000000000000000000" pitchFamily="2" charset="2"/>
              <a:buChar char="§"/>
            </a:pPr>
            <a:r>
              <a:rPr lang="tr-TR" dirty="0">
                <a:solidFill>
                  <a:schemeClr val="bg1"/>
                </a:solidFill>
                <a:latin typeface="Calibri" panose="020F0502020204030204" pitchFamily="34" charset="0"/>
                <a:cs typeface="Calibri" panose="020F0502020204030204" pitchFamily="34" charset="0"/>
              </a:rPr>
              <a:t>Sınav binası giriş kapıları saat </a:t>
            </a:r>
            <a:r>
              <a:rPr lang="tr-TR" b="1" dirty="0">
                <a:solidFill>
                  <a:schemeClr val="bg1"/>
                </a:solidFill>
                <a:latin typeface="Calibri" panose="020F0502020204030204" pitchFamily="34" charset="0"/>
                <a:cs typeface="Calibri" panose="020F0502020204030204" pitchFamily="34" charset="0"/>
              </a:rPr>
              <a:t>10.00 bitiminde </a:t>
            </a:r>
            <a:r>
              <a:rPr lang="tr-TR" dirty="0">
                <a:solidFill>
                  <a:schemeClr val="bg1"/>
                </a:solidFill>
                <a:latin typeface="Calibri" panose="020F0502020204030204" pitchFamily="34" charset="0"/>
                <a:cs typeface="Calibri" panose="020F0502020204030204" pitchFamily="34" charset="0"/>
              </a:rPr>
              <a:t>kapatılacak ve daha sonra gelen aday her ne sebeple olursa olsun </a:t>
            </a:r>
            <a:r>
              <a:rPr lang="tr-TR" b="1" dirty="0">
                <a:solidFill>
                  <a:schemeClr val="bg1"/>
                </a:solidFill>
                <a:latin typeface="Calibri" panose="020F0502020204030204" pitchFamily="34" charset="0"/>
                <a:cs typeface="Calibri" panose="020F0502020204030204" pitchFamily="34" charset="0"/>
              </a:rPr>
              <a:t>sınav binasına alınmayacaktır. Bina girişleri kilitlenecektir.</a:t>
            </a:r>
            <a:endParaRPr lang="tr-TR" dirty="0">
              <a:solidFill>
                <a:schemeClr val="bg1"/>
              </a:solidFill>
              <a:latin typeface="Calibri" panose="020F0502020204030204" pitchFamily="34" charset="0"/>
              <a:cs typeface="Calibri" panose="020F0502020204030204" pitchFamily="34" charset="0"/>
            </a:endParaRPr>
          </a:p>
          <a:p>
            <a:pPr algn="just">
              <a:spcBef>
                <a:spcPts val="1200"/>
              </a:spcBef>
              <a:spcAft>
                <a:spcPts val="1200"/>
              </a:spcAft>
              <a:buFont typeface="Wingdings" panose="05000000000000000000" pitchFamily="2" charset="2"/>
              <a:buChar char="§"/>
            </a:pPr>
            <a:r>
              <a:rPr lang="tr-TR" dirty="0">
                <a:solidFill>
                  <a:schemeClr val="bg1"/>
                </a:solidFill>
                <a:latin typeface="Calibri" panose="020F0502020204030204" pitchFamily="34" charset="0"/>
                <a:cs typeface="Calibri" panose="020F0502020204030204" pitchFamily="34" charset="0"/>
              </a:rPr>
              <a:t>Belirtilen süre içinde sınav binasına gelmiş ancak yığılmadan dolayı sırada bekleyen, henüz güvenlik kontrolünden geçmemiş adaylar var ise bu adayları güvenlik kontrolü için </a:t>
            </a:r>
            <a:r>
              <a:rPr lang="tr-TR" b="1" dirty="0">
                <a:solidFill>
                  <a:schemeClr val="bg1"/>
                </a:solidFill>
                <a:latin typeface="Calibri" panose="020F0502020204030204" pitchFamily="34" charset="0"/>
                <a:cs typeface="Calibri" panose="020F0502020204030204" pitchFamily="34" charset="0"/>
              </a:rPr>
              <a:t>bina içine alınız ve bina kapısını kapatınız.</a:t>
            </a: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50251" y="379283"/>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ADAYLARIN SINAV BİNALARINA ALINMASI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51</a:t>
            </a:fld>
            <a:endParaRPr lang="tr-TR" dirty="0"/>
          </a:p>
        </p:txBody>
      </p:sp>
      <p:pic>
        <p:nvPicPr>
          <p:cNvPr id="7" name="Resim 6">
            <a:extLst>
              <a:ext uri="{FF2B5EF4-FFF2-40B4-BE49-F238E27FC236}">
                <a16:creationId xmlns:a16="http://schemas.microsoft.com/office/drawing/2014/main" xmlns="" id="{CE4C8E51-7AE9-4CAD-9DF2-677EE2FD324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18073" y="3088055"/>
            <a:ext cx="621181" cy="621181"/>
          </a:xfrm>
          <a:prstGeom prst="rect">
            <a:avLst/>
          </a:prstGeom>
        </p:spPr>
      </p:pic>
    </p:spTree>
    <p:extLst>
      <p:ext uri="{BB962C8B-B14F-4D97-AF65-F5344CB8AC3E}">
        <p14:creationId xmlns:p14="http://schemas.microsoft.com/office/powerpoint/2010/main" val="587374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2786059" y="2884526"/>
            <a:ext cx="6619875"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BİNA SINAV SORUMLUSU</a:t>
            </a:r>
          </a:p>
        </p:txBody>
      </p:sp>
      <p:pic>
        <p:nvPicPr>
          <p:cNvPr id="9" name="Picture 2" descr="mobile phone drawing ile ilgili gÃ¶rsel sonucu"/>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569547" y="1636280"/>
            <a:ext cx="1480208" cy="13351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58" descr="File:Yes-check-black-border.sv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9880" t="8799" r="7777" b="7469"/>
          <a:stretch/>
        </p:blipFill>
        <p:spPr bwMode="auto">
          <a:xfrm>
            <a:off x="10409638" y="488902"/>
            <a:ext cx="1026756" cy="1044060"/>
          </a:xfrm>
          <a:prstGeom prst="rect">
            <a:avLst/>
          </a:prstGeom>
          <a:noFill/>
          <a:extLst>
            <a:ext uri="{909E8E84-426E-40DD-AFC4-6F175D3DCCD1}">
              <a14:hiddenFill xmlns:a14="http://schemas.microsoft.com/office/drawing/2010/main">
                <a:solidFill>
                  <a:srgbClr val="FFFFFF"/>
                </a:solidFill>
              </a14:hiddenFill>
            </a:ext>
          </a:extLst>
        </p:spPr>
      </p:pic>
      <p:sp>
        <p:nvSpPr>
          <p:cNvPr id="2" name="Slayt Numarası Yer Tutucusu 1"/>
          <p:cNvSpPr>
            <a:spLocks noGrp="1"/>
          </p:cNvSpPr>
          <p:nvPr>
            <p:ph type="sldNum" sz="quarter" idx="12"/>
          </p:nvPr>
        </p:nvSpPr>
        <p:spPr/>
        <p:txBody>
          <a:bodyPr/>
          <a:lstStyle/>
          <a:p>
            <a:fld id="{D57F1E4F-1CFF-5643-939E-217C01CDF565}" type="slidenum">
              <a:rPr lang="en-US" smtClean="0"/>
              <a:pPr/>
              <a:t>52</a:t>
            </a:fld>
            <a:endParaRPr lang="en-US" dirty="0"/>
          </a:p>
        </p:txBody>
      </p:sp>
    </p:spTree>
    <p:extLst>
      <p:ext uri="{BB962C8B-B14F-4D97-AF65-F5344CB8AC3E}">
        <p14:creationId xmlns:p14="http://schemas.microsoft.com/office/powerpoint/2010/main" val="1319536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838200" y="1534913"/>
            <a:ext cx="10158876" cy="4431983"/>
          </a:xfrm>
          <a:prstGeom prst="rect">
            <a:avLst/>
          </a:prstGeom>
        </p:spPr>
        <p:txBody>
          <a:bodyPr wrap="square">
            <a:spAutoFit/>
          </a:bodyPr>
          <a:lstStyle/>
          <a:p>
            <a:pPr marL="38200" algn="just">
              <a:spcBef>
                <a:spcPts val="600"/>
              </a:spcBef>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Bina Sınav Sorumlusu, görevli olduğu binada sınavın Sınav Uygulama Yönergesine uygun biçimde yürütülmesinden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birinci</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derecede sorumludur.</a:t>
            </a:r>
          </a:p>
          <a:p>
            <a:pPr marL="38100">
              <a:spcBef>
                <a:spcPts val="600"/>
              </a:spcBef>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Bina Sınav Sorumlusu;</a:t>
            </a:r>
          </a:p>
          <a:p>
            <a:pPr marL="1428750" lvl="2" indent="-514350" algn="just">
              <a:spcBef>
                <a:spcPts val="600"/>
              </a:spcBef>
              <a:buFont typeface="Wingdings" panose="05000000000000000000" pitchFamily="2" charset="2"/>
              <a:buChar char="§"/>
              <a:defRPr/>
            </a:pPr>
            <a:r>
              <a:rPr lang="tr-TR" sz="2800" dirty="0">
                <a:solidFill>
                  <a:srgbClr val="C00000"/>
                </a:solidFill>
                <a:latin typeface="Calibri" panose="020F0502020204030204" pitchFamily="34" charset="0"/>
                <a:ea typeface="ＭＳ Ｐゴシック" pitchFamily="34" charset="-128"/>
                <a:cs typeface="Calibri" panose="020F0502020204030204" pitchFamily="34" charset="0"/>
              </a:rPr>
              <a:t>Bina Sınav Sorumlusu Yardımcısı, </a:t>
            </a:r>
          </a:p>
          <a:p>
            <a:pPr marL="1428750" lvl="2" indent="-514350" algn="just">
              <a:spcBef>
                <a:spcPts val="600"/>
              </a:spcBef>
              <a:buFont typeface="Wingdings" panose="05000000000000000000" pitchFamily="2" charset="2"/>
              <a:buChar char="§"/>
              <a:defRPr/>
            </a:pPr>
            <a:r>
              <a:rPr lang="tr-TR" sz="2800" dirty="0">
                <a:solidFill>
                  <a:srgbClr val="C00000"/>
                </a:solidFill>
                <a:latin typeface="Calibri" panose="020F0502020204030204" pitchFamily="34" charset="0"/>
                <a:ea typeface="ＭＳ Ｐゴシック" pitchFamily="34" charset="-128"/>
                <a:cs typeface="Calibri" panose="020F0502020204030204" pitchFamily="34" charset="0"/>
              </a:rPr>
              <a:t>Bina Yöneticisi, </a:t>
            </a:r>
          </a:p>
          <a:p>
            <a:pPr marL="1428750" lvl="2" indent="-514350" algn="just">
              <a:spcBef>
                <a:spcPts val="600"/>
              </a:spcBef>
              <a:buFont typeface="Wingdings" panose="05000000000000000000" pitchFamily="2" charset="2"/>
              <a:buChar char="§"/>
              <a:defRPr/>
            </a:pPr>
            <a:r>
              <a:rPr lang="tr-TR" sz="2800" dirty="0">
                <a:solidFill>
                  <a:srgbClr val="C00000"/>
                </a:solidFill>
                <a:latin typeface="Calibri" panose="020F0502020204030204" pitchFamily="34" charset="0"/>
                <a:ea typeface="ＭＳ Ｐゴシック" pitchFamily="34" charset="-128"/>
                <a:cs typeface="Calibri" panose="020F0502020204030204" pitchFamily="34" charset="0"/>
              </a:rPr>
              <a:t>Bina Cihaz Görevlisi,</a:t>
            </a:r>
          </a:p>
          <a:p>
            <a:pPr marL="1428750" lvl="2" indent="-514350" algn="just">
              <a:spcBef>
                <a:spcPts val="600"/>
              </a:spcBef>
              <a:buFont typeface="Wingdings" panose="05000000000000000000" pitchFamily="2" charset="2"/>
              <a:buChar char="§"/>
              <a:defRPr/>
            </a:pPr>
            <a:r>
              <a:rPr lang="tr-TR" sz="2800" dirty="0">
                <a:solidFill>
                  <a:srgbClr val="C00000"/>
                </a:solidFill>
                <a:latin typeface="Calibri" panose="020F0502020204030204" pitchFamily="34" charset="0"/>
                <a:ea typeface="ＭＳ Ｐゴシック" pitchFamily="34" charset="-128"/>
                <a:cs typeface="Calibri" panose="020F0502020204030204" pitchFamily="34" charset="0"/>
              </a:rPr>
              <a:t>Güvenlik görevlileri</a:t>
            </a:r>
          </a:p>
          <a:p>
            <a:pPr marL="0" lvl="2" algn="just">
              <a:spcBef>
                <a:spcPts val="600"/>
              </a:spcBef>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ile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koordineli</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bir şekilde görevini yürütür.</a:t>
            </a: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82483" y="358344"/>
            <a:ext cx="9412055"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53</a:t>
            </a:fld>
            <a:endParaRPr lang="tr-TR" dirty="0"/>
          </a:p>
        </p:txBody>
      </p:sp>
    </p:spTree>
    <p:extLst>
      <p:ext uri="{BB962C8B-B14F-4D97-AF65-F5344CB8AC3E}">
        <p14:creationId xmlns:p14="http://schemas.microsoft.com/office/powerpoint/2010/main" val="1199177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471483" y="1370874"/>
            <a:ext cx="11300307" cy="2616101"/>
          </a:xfrm>
          <a:prstGeom prst="rect">
            <a:avLst/>
          </a:prstGeom>
          <a:noFill/>
        </p:spPr>
        <p:txBody>
          <a:bodyPr wrap="square" rtlCol="0">
            <a:spAutoFit/>
          </a:bodyPr>
          <a:lstStyle/>
          <a:p>
            <a:pPr marL="514350" indent="-514350" algn="just">
              <a:spcBef>
                <a:spcPts val="1800"/>
              </a:spcBef>
              <a:spcAft>
                <a:spcPts val="600"/>
              </a:spcAft>
              <a:buFont typeface="Wingdings" panose="05000000000000000000" pitchFamily="2" charset="2"/>
              <a:buChar char="§"/>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 başlama saatinden </a:t>
            </a:r>
            <a:r>
              <a:rPr lang="tr-TR" sz="3200" b="1" dirty="0">
                <a:solidFill>
                  <a:schemeClr val="bg1"/>
                </a:solidFill>
                <a:latin typeface="Calibri" panose="020F0502020204030204" pitchFamily="34" charset="0"/>
                <a:ea typeface="ＭＳ Ｐゴシック" pitchFamily="34" charset="-128"/>
                <a:cs typeface="Calibri" panose="020F0502020204030204" pitchFamily="34" charset="0"/>
              </a:rPr>
              <a:t>en geç  2 saat önce </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sınavın yapılacağı binada hazır bulunur.</a:t>
            </a:r>
          </a:p>
          <a:p>
            <a:pPr marL="514350" indent="-514350" algn="just">
              <a:spcBef>
                <a:spcPts val="1800"/>
              </a:spcBef>
              <a:spcAft>
                <a:spcPts val="600"/>
              </a:spcAft>
              <a:buFont typeface="Wingdings" panose="05000000000000000000" pitchFamily="2" charset="2"/>
              <a:buChar char="§"/>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Şehir içi Sınav Evrakı Nakil </a:t>
            </a:r>
            <a:r>
              <a:rPr lang="tr-TR" sz="2800" dirty="0" err="1">
                <a:solidFill>
                  <a:schemeClr val="bg1"/>
                </a:solidFill>
                <a:latin typeface="Calibri" panose="020F0502020204030204" pitchFamily="34" charset="0"/>
                <a:ea typeface="ＭＳ Ｐゴシック" pitchFamily="34" charset="-128"/>
                <a:cs typeface="Calibri" panose="020F0502020204030204" pitchFamily="34" charset="0"/>
              </a:rPr>
              <a:t>Görevlisi’nden</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sınav evrakını Bina Sınav Sorumlusu bizzat </a:t>
            </a:r>
            <a:r>
              <a:rPr lang="tr-TR" sz="2800" dirty="0">
                <a:solidFill>
                  <a:srgbClr val="FF0000"/>
                </a:solidFill>
                <a:latin typeface="Calibri" panose="020F0502020204030204" pitchFamily="34" charset="0"/>
                <a:ea typeface="ＭＳ Ｐゴシック" pitchFamily="34" charset="-128"/>
                <a:cs typeface="Calibri" panose="020F0502020204030204" pitchFamily="34" charset="0"/>
              </a:rPr>
              <a:t>kendisi sınav binası kapısında </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tutanakla teslim alır ve Bina Sınav Sorumlusu odasında muhafaza eder.</a:t>
            </a:r>
            <a:endParaRPr lang="tr-TR" sz="2800" dirty="0">
              <a:solidFill>
                <a:schemeClr val="bg1"/>
              </a:solidFill>
              <a:latin typeface="Calibri" panose="020F0502020204030204" pitchFamily="34" charset="0"/>
              <a:cs typeface="Calibri" panose="020F0502020204030204" pitchFamily="34" charset="0"/>
            </a:endParaRPr>
          </a:p>
        </p:txBody>
      </p:sp>
      <p:pic>
        <p:nvPicPr>
          <p:cNvPr id="4" name="Resim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99284" y="4073126"/>
            <a:ext cx="3728922" cy="2443798"/>
          </a:xfrm>
          <a:prstGeom prst="rect">
            <a:avLst/>
          </a:prstGeom>
          <a:ln>
            <a:noFill/>
          </a:ln>
          <a:effectLst>
            <a:outerShdw blurRad="190500" algn="tl" rotWithShape="0">
              <a:srgbClr val="000000">
                <a:alpha val="70000"/>
              </a:srgbClr>
            </a:outerShdw>
          </a:effectLst>
        </p:spPr>
      </p:pic>
      <p:sp>
        <p:nvSpPr>
          <p:cNvPr id="9" name="Unvan 1">
            <a:extLst>
              <a:ext uri="{FF2B5EF4-FFF2-40B4-BE49-F238E27FC236}">
                <a16:creationId xmlns:a16="http://schemas.microsoft.com/office/drawing/2014/main" xmlns="" id="{79BD2573-5334-E64F-B11A-18C13DD43EBC}"/>
              </a:ext>
            </a:extLst>
          </p:cNvPr>
          <p:cNvSpPr txBox="1">
            <a:spLocks/>
          </p:cNvSpPr>
          <p:nvPr/>
        </p:nvSpPr>
        <p:spPr>
          <a:xfrm>
            <a:off x="2196593" y="382653"/>
            <a:ext cx="9446561"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54</a:t>
            </a:fld>
            <a:endParaRPr lang="tr-TR" dirty="0"/>
          </a:p>
        </p:txBody>
      </p:sp>
    </p:spTree>
    <p:extLst>
      <p:ext uri="{BB962C8B-B14F-4D97-AF65-F5344CB8AC3E}">
        <p14:creationId xmlns:p14="http://schemas.microsoft.com/office/powerpoint/2010/main" val="3811093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8302374" y="4055629"/>
            <a:ext cx="3292163" cy="1932010"/>
          </a:xfrm>
          <a:prstGeom prst="rect">
            <a:avLst/>
          </a:prstGeom>
          <a:ln>
            <a:noFill/>
          </a:ln>
          <a:effectLst>
            <a:outerShdw blurRad="190500" algn="tl" rotWithShape="0">
              <a:srgbClr val="000000">
                <a:alpha val="70000"/>
              </a:srgbClr>
            </a:outerShdw>
          </a:effectLst>
        </p:spPr>
      </p:pic>
      <p:sp>
        <p:nvSpPr>
          <p:cNvPr id="9" name="Metin kutusu 8"/>
          <p:cNvSpPr txBox="1"/>
          <p:nvPr/>
        </p:nvSpPr>
        <p:spPr>
          <a:xfrm>
            <a:off x="586905" y="1387389"/>
            <a:ext cx="6231145" cy="2308324"/>
          </a:xfrm>
          <a:prstGeom prst="rect">
            <a:avLst/>
          </a:prstGeom>
          <a:noFill/>
        </p:spPr>
        <p:txBody>
          <a:bodyPr wrap="square" rtlCol="0">
            <a:spAutoFit/>
          </a:bodyPr>
          <a:lstStyle/>
          <a:p>
            <a:pPr marL="971550" lvl="1" indent="-514350" algn="just">
              <a:spcBef>
                <a:spcPts val="600"/>
              </a:spcBef>
              <a:spcAft>
                <a:spcPts val="600"/>
              </a:spcAft>
              <a:buFont typeface="+mj-lt"/>
              <a:buAutoNum type="arabicPeriod"/>
            </a:pPr>
            <a:r>
              <a:rPr lang="tr-TR" sz="2400" dirty="0">
                <a:solidFill>
                  <a:schemeClr val="bg1"/>
                </a:solidFill>
                <a:latin typeface="Calibri" panose="020F0502020204030204" pitchFamily="34" charset="0"/>
                <a:cs typeface="Calibri" panose="020F0502020204030204" pitchFamily="34" charset="0"/>
              </a:rPr>
              <a:t>Sınavın başlama saatinden </a:t>
            </a:r>
            <a:r>
              <a:rPr lang="tr-TR" sz="2400" b="1" u="sng" dirty="0">
                <a:solidFill>
                  <a:schemeClr val="bg1"/>
                </a:solidFill>
                <a:latin typeface="Calibri" panose="020F0502020204030204" pitchFamily="34" charset="0"/>
                <a:cs typeface="Calibri" panose="020F0502020204030204" pitchFamily="34" charset="0"/>
              </a:rPr>
              <a:t>1 saat 45 dakika önce</a:t>
            </a:r>
            <a:r>
              <a:rPr lang="tr-TR" sz="2400" b="1" dirty="0">
                <a:solidFill>
                  <a:schemeClr val="bg1"/>
                </a:solidFill>
                <a:latin typeface="Calibri" panose="020F0502020204030204" pitchFamily="34" charset="0"/>
                <a:cs typeface="Calibri" panose="020F0502020204030204" pitchFamily="34" charset="0"/>
              </a:rPr>
              <a:t> </a:t>
            </a:r>
            <a:r>
              <a:rPr lang="tr-TR" sz="2400" b="1" dirty="0">
                <a:solidFill>
                  <a:srgbClr val="FF0000"/>
                </a:solidFill>
                <a:latin typeface="Calibri" panose="020F0502020204030204" pitchFamily="34" charset="0"/>
                <a:cs typeface="Calibri" panose="020F0502020204030204" pitchFamily="34" charset="0"/>
              </a:rPr>
              <a:t>Bina Sınav Sorumlusu Yardımcısı, Bina Yöneticisi ve Güvenlik Görevlileri</a:t>
            </a:r>
            <a:r>
              <a:rPr lang="tr-TR" sz="2400" dirty="0">
                <a:solidFill>
                  <a:schemeClr val="bg1"/>
                </a:solidFill>
                <a:latin typeface="Calibri" panose="020F0502020204030204" pitchFamily="34" charset="0"/>
                <a:cs typeface="Calibri" panose="020F0502020204030204" pitchFamily="34" charset="0"/>
              </a:rPr>
              <a:t> ile Bina </a:t>
            </a:r>
            <a:r>
              <a:rPr lang="tr-TR" sz="2400" dirty="0" err="1">
                <a:solidFill>
                  <a:schemeClr val="bg1"/>
                </a:solidFill>
                <a:latin typeface="Calibri" panose="020F0502020204030204" pitchFamily="34" charset="0"/>
                <a:cs typeface="Calibri" panose="020F0502020204030204" pitchFamily="34" charset="0"/>
              </a:rPr>
              <a:t>Tutanağı’nda</a:t>
            </a:r>
            <a:r>
              <a:rPr lang="tr-TR" sz="2400" dirty="0">
                <a:solidFill>
                  <a:schemeClr val="bg1"/>
                </a:solidFill>
                <a:latin typeface="Calibri" panose="020F0502020204030204" pitchFamily="34" charset="0"/>
                <a:cs typeface="Calibri" panose="020F0502020204030204" pitchFamily="34" charset="0"/>
              </a:rPr>
              <a:t> yer verilen konularla ilgili </a:t>
            </a:r>
            <a:r>
              <a:rPr lang="tr-TR" sz="2400" b="1" dirty="0">
                <a:solidFill>
                  <a:schemeClr val="bg1"/>
                </a:solidFill>
                <a:latin typeface="Calibri" panose="020F0502020204030204" pitchFamily="34" charset="0"/>
                <a:cs typeface="Calibri" panose="020F0502020204030204" pitchFamily="34" charset="0"/>
              </a:rPr>
              <a:t>toplantı yapacaktır.</a:t>
            </a:r>
          </a:p>
        </p:txBody>
      </p:sp>
      <p:sp>
        <p:nvSpPr>
          <p:cNvPr id="6" name="Metin kutusu 5"/>
          <p:cNvSpPr txBox="1"/>
          <p:nvPr/>
        </p:nvSpPr>
        <p:spPr>
          <a:xfrm>
            <a:off x="597463" y="3926202"/>
            <a:ext cx="7704911" cy="1938992"/>
          </a:xfrm>
          <a:prstGeom prst="rect">
            <a:avLst/>
          </a:prstGeom>
          <a:noFill/>
        </p:spPr>
        <p:txBody>
          <a:bodyPr wrap="square" rtlCol="0">
            <a:spAutoFit/>
          </a:bodyPr>
          <a:lstStyle/>
          <a:p>
            <a:pPr marL="971550" lvl="1" indent="-514350" algn="just">
              <a:buFont typeface="+mj-lt"/>
              <a:buAutoNum type="arabicPeriod" startAt="2"/>
            </a:pPr>
            <a:r>
              <a:rPr lang="tr-TR" sz="2400" dirty="0">
                <a:solidFill>
                  <a:schemeClr val="bg1"/>
                </a:solidFill>
                <a:latin typeface="Calibri" panose="020F0502020204030204" pitchFamily="34" charset="0"/>
                <a:cs typeface="Calibri" panose="020F0502020204030204" pitchFamily="34" charset="0"/>
              </a:rPr>
              <a:t>Sınav başlama saatinden </a:t>
            </a:r>
            <a:r>
              <a:rPr lang="tr-TR" sz="2400" b="1" u="sng" dirty="0">
                <a:solidFill>
                  <a:schemeClr val="bg1"/>
                </a:solidFill>
                <a:latin typeface="Calibri" panose="020F0502020204030204" pitchFamily="34" charset="0"/>
                <a:cs typeface="Calibri" panose="020F0502020204030204" pitchFamily="34" charset="0"/>
              </a:rPr>
              <a:t>1 saat 30 dakika önce</a:t>
            </a:r>
            <a:r>
              <a:rPr lang="tr-TR" sz="2400" b="1" dirty="0">
                <a:solidFill>
                  <a:schemeClr val="bg1"/>
                </a:solidFill>
                <a:latin typeface="Calibri" panose="020F0502020204030204" pitchFamily="34" charset="0"/>
                <a:cs typeface="Calibri" panose="020F0502020204030204" pitchFamily="34" charset="0"/>
              </a:rPr>
              <a:t> </a:t>
            </a:r>
            <a:r>
              <a:rPr lang="tr-TR" sz="2400" dirty="0">
                <a:solidFill>
                  <a:schemeClr val="bg1"/>
                </a:solidFill>
                <a:latin typeface="Calibri" panose="020F0502020204030204" pitchFamily="34" charset="0"/>
                <a:cs typeface="Calibri" panose="020F0502020204030204" pitchFamily="34" charset="0"/>
              </a:rPr>
              <a:t>sınavın uygulanmasına yönelik Sınav Günü </a:t>
            </a:r>
            <a:r>
              <a:rPr lang="tr-TR" sz="2400" dirty="0" err="1">
                <a:solidFill>
                  <a:schemeClr val="bg1"/>
                </a:solidFill>
                <a:latin typeface="Calibri" panose="020F0502020204030204" pitchFamily="34" charset="0"/>
                <a:cs typeface="Calibri" panose="020F0502020204030204" pitchFamily="34" charset="0"/>
              </a:rPr>
              <a:t>Yazısı’nda</a:t>
            </a:r>
            <a:r>
              <a:rPr lang="tr-TR" sz="2400" dirty="0">
                <a:solidFill>
                  <a:schemeClr val="bg1"/>
                </a:solidFill>
                <a:latin typeface="Calibri" panose="020F0502020204030204" pitchFamily="34" charset="0"/>
                <a:cs typeface="Calibri" panose="020F0502020204030204" pitchFamily="34" charset="0"/>
              </a:rPr>
              <a:t> bildirilen notlar ve Sınav Koordinatörlüğünde yapılan toplantıda almış olduğu bilgiler doğrultusunda </a:t>
            </a:r>
            <a:r>
              <a:rPr lang="tr-TR" sz="2400" dirty="0">
                <a:solidFill>
                  <a:srgbClr val="C00000"/>
                </a:solidFill>
                <a:latin typeface="Calibri" panose="020F0502020204030204" pitchFamily="34" charset="0"/>
                <a:cs typeface="Calibri" panose="020F0502020204030204" pitchFamily="34" charset="0"/>
              </a:rPr>
              <a:t>Salon Başkanları </a:t>
            </a:r>
            <a:r>
              <a:rPr lang="tr-TR" sz="2400" dirty="0">
                <a:solidFill>
                  <a:schemeClr val="bg1"/>
                </a:solidFill>
                <a:latin typeface="Calibri" panose="020F0502020204030204" pitchFamily="34" charset="0"/>
                <a:cs typeface="Calibri" panose="020F0502020204030204" pitchFamily="34" charset="0"/>
              </a:rPr>
              <a:t>ile </a:t>
            </a:r>
            <a:r>
              <a:rPr lang="tr-TR" sz="2400" b="1" dirty="0">
                <a:solidFill>
                  <a:schemeClr val="bg1"/>
                </a:solidFill>
                <a:latin typeface="Calibri" panose="020F0502020204030204" pitchFamily="34" charset="0"/>
                <a:cs typeface="Calibri" panose="020F0502020204030204" pitchFamily="34" charset="0"/>
              </a:rPr>
              <a:t>toplantı yapacaktır. </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55</a:t>
            </a:fld>
            <a:endParaRPr lang="tr-TR" dirty="0"/>
          </a:p>
        </p:txBody>
      </p:sp>
      <p:sp>
        <p:nvSpPr>
          <p:cNvPr id="11" name="Unvan 1">
            <a:extLst>
              <a:ext uri="{FF2B5EF4-FFF2-40B4-BE49-F238E27FC236}">
                <a16:creationId xmlns:a16="http://schemas.microsoft.com/office/drawing/2014/main" xmlns="" id="{DEEB606C-5DBA-45C3-8419-5855817D1F07}"/>
              </a:ext>
            </a:extLst>
          </p:cNvPr>
          <p:cNvSpPr txBox="1">
            <a:spLocks/>
          </p:cNvSpPr>
          <p:nvPr/>
        </p:nvSpPr>
        <p:spPr>
          <a:xfrm>
            <a:off x="2196593" y="382653"/>
            <a:ext cx="9446561"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pic>
        <p:nvPicPr>
          <p:cNvPr id="2" name="Resim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76824" y="1410362"/>
            <a:ext cx="4617713" cy="2424792"/>
          </a:xfrm>
          <a:prstGeom prst="rect">
            <a:avLst/>
          </a:prstGeom>
          <a:ln>
            <a:noFill/>
          </a:ln>
          <a:effectLst>
            <a:outerShdw blurRad="190500" algn="tl" rotWithShape="0">
              <a:srgbClr val="000000">
                <a:alpha val="70000"/>
              </a:srgbClr>
            </a:outerShdw>
          </a:effectLst>
        </p:spPr>
      </p:pic>
      <p:sp>
        <p:nvSpPr>
          <p:cNvPr id="3" name="Dikdörtgen 2"/>
          <p:cNvSpPr/>
          <p:nvPr/>
        </p:nvSpPr>
        <p:spPr>
          <a:xfrm>
            <a:off x="1877290" y="870361"/>
            <a:ext cx="10103428" cy="400110"/>
          </a:xfrm>
          <a:prstGeom prst="rect">
            <a:avLst/>
          </a:prstGeom>
        </p:spPr>
        <p:txBody>
          <a:bodyPr wrap="square">
            <a:spAutoFit/>
          </a:bodyPr>
          <a:lstStyle/>
          <a:p>
            <a:pPr>
              <a:spcBef>
                <a:spcPts val="600"/>
              </a:spcBef>
              <a:spcAft>
                <a:spcPts val="600"/>
              </a:spcAft>
            </a:pPr>
            <a:r>
              <a:rPr lang="tr-TR" sz="2000" b="1" dirty="0">
                <a:solidFill>
                  <a:schemeClr val="bg1"/>
                </a:solidFill>
                <a:latin typeface="Calibri" panose="020F0502020204030204" pitchFamily="34" charset="0"/>
                <a:cs typeface="Calibri" panose="020F0502020204030204" pitchFamily="34" charset="0"/>
              </a:rPr>
              <a:t>Sınav öncesinde, Bina Sınav Sorumlusu odasında </a:t>
            </a:r>
            <a:r>
              <a:rPr lang="tr-TR" sz="2000" b="1" dirty="0">
                <a:solidFill>
                  <a:srgbClr val="FF0000"/>
                </a:solidFill>
                <a:latin typeface="Calibri" panose="020F0502020204030204" pitchFamily="34" charset="0"/>
                <a:cs typeface="Calibri" panose="020F0502020204030204" pitchFamily="34" charset="0"/>
              </a:rPr>
              <a:t>saate entegre kameranın görüş alanında;</a:t>
            </a:r>
          </a:p>
        </p:txBody>
      </p:sp>
      <p:sp>
        <p:nvSpPr>
          <p:cNvPr id="7" name="Dikdörtgen 6">
            <a:extLst>
              <a:ext uri="{FF2B5EF4-FFF2-40B4-BE49-F238E27FC236}">
                <a16:creationId xmlns:a16="http://schemas.microsoft.com/office/drawing/2014/main" xmlns="" id="{6FB3956B-1D78-48DA-8810-3CECC159C9F1}"/>
              </a:ext>
            </a:extLst>
          </p:cNvPr>
          <p:cNvSpPr/>
          <p:nvPr/>
        </p:nvSpPr>
        <p:spPr>
          <a:xfrm>
            <a:off x="171634" y="5916759"/>
            <a:ext cx="11671177" cy="830997"/>
          </a:xfrm>
          <a:prstGeom prst="rect">
            <a:avLst/>
          </a:prstGeom>
        </p:spPr>
        <p:txBody>
          <a:bodyPr wrap="square">
            <a:spAutoFit/>
          </a:bodyPr>
          <a:lstStyle/>
          <a:p>
            <a:pPr lvl="1" algn="just"/>
            <a:r>
              <a:rPr lang="tr-TR" sz="2400" b="1" u="sng" dirty="0">
                <a:solidFill>
                  <a:srgbClr val="FF0000"/>
                </a:solidFill>
                <a:latin typeface="Calibri" panose="020F0502020204030204" pitchFamily="34" charset="0"/>
                <a:cs typeface="Calibri" panose="020F0502020204030204" pitchFamily="34" charset="0"/>
              </a:rPr>
              <a:t>Not: Sınavlarda ilk defa görev yapacak olan görevlilere sınav kuralları ve uygulamaları özellikle hatırlatılmalıdır.</a:t>
            </a:r>
          </a:p>
        </p:txBody>
      </p:sp>
    </p:spTree>
    <p:extLst>
      <p:ext uri="{BB962C8B-B14F-4D97-AF65-F5344CB8AC3E}">
        <p14:creationId xmlns:p14="http://schemas.microsoft.com/office/powerpoint/2010/main" val="3808715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Metin kutusu 7"/>
          <p:cNvSpPr txBox="1"/>
          <p:nvPr/>
        </p:nvSpPr>
        <p:spPr>
          <a:xfrm>
            <a:off x="449516" y="5530906"/>
            <a:ext cx="4092130" cy="954107"/>
          </a:xfrm>
          <a:prstGeom prst="rect">
            <a:avLst/>
          </a:prstGeom>
          <a:noFill/>
        </p:spPr>
        <p:txBody>
          <a:bodyPr wrap="square" rtlCol="0">
            <a:spAutoFit/>
          </a:bodyPr>
          <a:lstStyle/>
          <a:p>
            <a:pPr algn="ctr"/>
            <a:r>
              <a:rPr lang="tr-TR" sz="2800" dirty="0">
                <a:solidFill>
                  <a:schemeClr val="bg2"/>
                </a:solidFill>
                <a:latin typeface="Calibri Light" panose="020F0302020204030204" pitchFamily="34" charset="0"/>
                <a:cs typeface="Calibri" panose="020F0502020204030204" pitchFamily="34" charset="0"/>
              </a:rPr>
              <a:t>Bina Tutanağı tükenmez kalemle doldurulacaktır.</a:t>
            </a:r>
          </a:p>
        </p:txBody>
      </p:sp>
      <p:pic>
        <p:nvPicPr>
          <p:cNvPr id="1026" name="Picture 2" descr="attention ile ilgili gÃ¶rsel sonucu"/>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82434" y="1204637"/>
            <a:ext cx="1626294" cy="1491640"/>
          </a:xfrm>
          <a:prstGeom prst="rect">
            <a:avLst/>
          </a:prstGeo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p:txBody>
          <a:bodyPr/>
          <a:lstStyle/>
          <a:p>
            <a:fld id="{5E4DF653-7172-3143-90C0-7F385A2564DE}" type="slidenum">
              <a:rPr lang="tr-TR" smtClean="0"/>
              <a:pPr/>
              <a:t>56</a:t>
            </a:fld>
            <a:endParaRPr lang="tr-TR" dirty="0"/>
          </a:p>
        </p:txBody>
      </p:sp>
      <p:sp>
        <p:nvSpPr>
          <p:cNvPr id="12" name="Metin kutusu 11"/>
          <p:cNvSpPr txBox="1"/>
          <p:nvPr/>
        </p:nvSpPr>
        <p:spPr>
          <a:xfrm>
            <a:off x="337615" y="2752303"/>
            <a:ext cx="4446153" cy="2769989"/>
          </a:xfrm>
          <a:prstGeom prst="rect">
            <a:avLst/>
          </a:prstGeom>
          <a:noFill/>
        </p:spPr>
        <p:txBody>
          <a:bodyPr wrap="square" rtlCol="0">
            <a:spAutoFit/>
          </a:bodyPr>
          <a:lstStyle/>
          <a:p>
            <a:pPr marL="457200" indent="-457200" algn="just" fontAlgn="t">
              <a:spcBef>
                <a:spcPts val="1200"/>
              </a:spcBef>
              <a:spcAft>
                <a:spcPts val="1200"/>
              </a:spcAft>
              <a:buFont typeface="Wingdings" panose="05000000000000000000" pitchFamily="2" charset="2"/>
              <a:buChar char="§"/>
            </a:pPr>
            <a:r>
              <a:rPr lang="tr-TR" sz="2200" dirty="0">
                <a:solidFill>
                  <a:schemeClr val="bg1"/>
                </a:solidFill>
                <a:latin typeface="Calibri Light" panose="020F0302020204030204" pitchFamily="34" charset="0"/>
                <a:cs typeface="Calibri" panose="020F0502020204030204" pitchFamily="34" charset="0"/>
              </a:rPr>
              <a:t>Bina Sınav Sorumluları Bina  </a:t>
            </a:r>
            <a:r>
              <a:rPr lang="tr-TR" sz="2200" dirty="0" err="1">
                <a:solidFill>
                  <a:schemeClr val="bg1"/>
                </a:solidFill>
                <a:latin typeface="Calibri Light" panose="020F0302020204030204" pitchFamily="34" charset="0"/>
                <a:cs typeface="Calibri" panose="020F0502020204030204" pitchFamily="34" charset="0"/>
              </a:rPr>
              <a:t>Tutanağı’nda</a:t>
            </a:r>
            <a:r>
              <a:rPr lang="tr-TR" sz="2200" dirty="0">
                <a:solidFill>
                  <a:schemeClr val="bg1"/>
                </a:solidFill>
                <a:latin typeface="Calibri Light" panose="020F0302020204030204" pitchFamily="34" charset="0"/>
                <a:cs typeface="Calibri" panose="020F0502020204030204" pitchFamily="34" charset="0"/>
              </a:rPr>
              <a:t> yer alan Bina Sınav Sorumlusu </a:t>
            </a:r>
            <a:r>
              <a:rPr lang="tr-TR" sz="2200" dirty="0" err="1">
                <a:solidFill>
                  <a:schemeClr val="bg1"/>
                </a:solidFill>
                <a:latin typeface="Calibri Light" panose="020F0302020204030204" pitchFamily="34" charset="0"/>
                <a:cs typeface="Calibri" panose="020F0502020204030204" pitchFamily="34" charset="0"/>
              </a:rPr>
              <a:t>Talimatı’na</a:t>
            </a:r>
            <a:r>
              <a:rPr lang="tr-TR" sz="2200" dirty="0">
                <a:solidFill>
                  <a:schemeClr val="bg1"/>
                </a:solidFill>
                <a:latin typeface="Calibri Light" panose="020F0302020204030204" pitchFamily="34" charset="0"/>
                <a:cs typeface="Calibri" panose="020F0502020204030204" pitchFamily="34" charset="0"/>
              </a:rPr>
              <a:t> göre sınavı uygulayacaklardır.</a:t>
            </a:r>
          </a:p>
          <a:p>
            <a:pPr marL="457200" indent="-457200" algn="just" fontAlgn="t">
              <a:spcBef>
                <a:spcPts val="1200"/>
              </a:spcBef>
              <a:spcAft>
                <a:spcPts val="1200"/>
              </a:spcAft>
              <a:buFont typeface="Wingdings" panose="05000000000000000000" pitchFamily="2" charset="2"/>
              <a:buChar char="§"/>
            </a:pPr>
            <a:r>
              <a:rPr lang="en-AU" sz="2200" dirty="0">
                <a:solidFill>
                  <a:schemeClr val="bg1"/>
                </a:solidFill>
                <a:latin typeface="Calibri Light" panose="020F0302020204030204" pitchFamily="34" charset="0"/>
                <a:cs typeface="Calibri" panose="020F0502020204030204" pitchFamily="34" charset="0"/>
              </a:rPr>
              <a:t>Bina </a:t>
            </a:r>
            <a:r>
              <a:rPr lang="en-AU" sz="2200" dirty="0" err="1">
                <a:solidFill>
                  <a:schemeClr val="bg1"/>
                </a:solidFill>
                <a:latin typeface="Calibri Light" panose="020F0302020204030204" pitchFamily="34" charset="0"/>
                <a:cs typeface="Calibri" panose="020F0502020204030204" pitchFamily="34" charset="0"/>
              </a:rPr>
              <a:t>Tutanağında</a:t>
            </a:r>
            <a:r>
              <a:rPr lang="en-AU" sz="2200" dirty="0">
                <a:solidFill>
                  <a:schemeClr val="bg1"/>
                </a:solidFill>
                <a:latin typeface="Calibri Light" panose="020F0302020204030204" pitchFamily="34" charset="0"/>
                <a:cs typeface="Calibri" panose="020F0502020204030204" pitchFamily="34" charset="0"/>
              </a:rPr>
              <a:t> </a:t>
            </a:r>
            <a:r>
              <a:rPr lang="en-AU" sz="2200" dirty="0" err="1">
                <a:solidFill>
                  <a:schemeClr val="bg1"/>
                </a:solidFill>
                <a:latin typeface="Calibri Light" panose="020F0302020204030204" pitchFamily="34" charset="0"/>
                <a:cs typeface="Calibri" panose="020F0502020204030204" pitchFamily="34" charset="0"/>
              </a:rPr>
              <a:t>yer</a:t>
            </a:r>
            <a:r>
              <a:rPr lang="en-AU" sz="2200" dirty="0">
                <a:solidFill>
                  <a:schemeClr val="bg1"/>
                </a:solidFill>
                <a:latin typeface="Calibri Light" panose="020F0302020204030204" pitchFamily="34" charset="0"/>
                <a:cs typeface="Calibri" panose="020F0502020204030204" pitchFamily="34" charset="0"/>
              </a:rPr>
              <a:t> </a:t>
            </a:r>
            <a:r>
              <a:rPr lang="en-AU" sz="2200" dirty="0" err="1">
                <a:solidFill>
                  <a:schemeClr val="bg1"/>
                </a:solidFill>
                <a:latin typeface="Calibri Light" panose="020F0302020204030204" pitchFamily="34" charset="0"/>
                <a:cs typeface="Calibri" panose="020F0502020204030204" pitchFamily="34" charset="0"/>
              </a:rPr>
              <a:t>alan</a:t>
            </a:r>
            <a:r>
              <a:rPr lang="en-AU" sz="2200" dirty="0">
                <a:solidFill>
                  <a:schemeClr val="bg1"/>
                </a:solidFill>
                <a:latin typeface="Calibri Light" panose="020F0302020204030204" pitchFamily="34" charset="0"/>
                <a:cs typeface="Calibri" panose="020F0502020204030204" pitchFamily="34" charset="0"/>
              </a:rPr>
              <a:t> </a:t>
            </a:r>
            <a:r>
              <a:rPr lang="en-AU" sz="2200" dirty="0" err="1">
                <a:solidFill>
                  <a:schemeClr val="bg1"/>
                </a:solidFill>
                <a:latin typeface="Calibri Light" panose="020F0302020204030204" pitchFamily="34" charset="0"/>
                <a:cs typeface="Calibri" panose="020F0502020204030204" pitchFamily="34" charset="0"/>
              </a:rPr>
              <a:t>toplantıları</a:t>
            </a:r>
            <a:r>
              <a:rPr lang="en-AU" sz="2200" dirty="0">
                <a:solidFill>
                  <a:schemeClr val="bg1"/>
                </a:solidFill>
                <a:latin typeface="Calibri Light" panose="020F0302020204030204" pitchFamily="34" charset="0"/>
                <a:cs typeface="Calibri" panose="020F0502020204030204" pitchFamily="34" charset="0"/>
              </a:rPr>
              <a:t> </a:t>
            </a:r>
            <a:r>
              <a:rPr lang="en-AU" sz="2200" dirty="0" err="1">
                <a:solidFill>
                  <a:schemeClr val="bg1"/>
                </a:solidFill>
                <a:latin typeface="Calibri Light" panose="020F0302020204030204" pitchFamily="34" charset="0"/>
                <a:cs typeface="Calibri" panose="020F0502020204030204" pitchFamily="34" charset="0"/>
              </a:rPr>
              <a:t>zamanında</a:t>
            </a:r>
            <a:r>
              <a:rPr lang="en-AU" sz="2200" dirty="0">
                <a:solidFill>
                  <a:schemeClr val="bg1"/>
                </a:solidFill>
                <a:latin typeface="Calibri Light" panose="020F0302020204030204" pitchFamily="34" charset="0"/>
                <a:cs typeface="Calibri" panose="020F0502020204030204" pitchFamily="34" charset="0"/>
              </a:rPr>
              <a:t> </a:t>
            </a:r>
            <a:r>
              <a:rPr lang="en-AU" sz="2200" dirty="0" err="1">
                <a:solidFill>
                  <a:schemeClr val="bg1"/>
                </a:solidFill>
                <a:latin typeface="Calibri Light" panose="020F0302020204030204" pitchFamily="34" charset="0"/>
                <a:cs typeface="Calibri" panose="020F0502020204030204" pitchFamily="34" charset="0"/>
              </a:rPr>
              <a:t>yapmak</a:t>
            </a:r>
            <a:r>
              <a:rPr lang="en-AU" sz="2200" dirty="0">
                <a:solidFill>
                  <a:schemeClr val="bg1"/>
                </a:solidFill>
                <a:latin typeface="Calibri Light" panose="020F0302020204030204" pitchFamily="34" charset="0"/>
                <a:cs typeface="Calibri" panose="020F0502020204030204" pitchFamily="34" charset="0"/>
              </a:rPr>
              <a:t> </a:t>
            </a:r>
            <a:r>
              <a:rPr lang="en-AU" sz="2200" b="1" dirty="0" err="1">
                <a:solidFill>
                  <a:srgbClr val="FF0000"/>
                </a:solidFill>
                <a:latin typeface="Calibri Light" panose="020F0302020204030204" pitchFamily="34" charset="0"/>
                <a:cs typeface="Calibri" panose="020F0502020204030204" pitchFamily="34" charset="0"/>
              </a:rPr>
              <a:t>zorunludur</a:t>
            </a:r>
            <a:r>
              <a:rPr lang="en-AU" sz="2200" b="1" dirty="0">
                <a:solidFill>
                  <a:schemeClr val="bg1"/>
                </a:solidFill>
                <a:latin typeface="Calibri Light" panose="020F0302020204030204" pitchFamily="34" charset="0"/>
                <a:cs typeface="Calibri" panose="020F0502020204030204" pitchFamily="34" charset="0"/>
              </a:rPr>
              <a:t>.</a:t>
            </a:r>
            <a:endParaRPr lang="tr-TR" sz="2200" b="1" dirty="0">
              <a:solidFill>
                <a:schemeClr val="bg1"/>
              </a:solidFill>
              <a:latin typeface="Calibri Light" panose="020F0302020204030204" pitchFamily="34" charset="0"/>
              <a:cs typeface="Calibri" panose="020F0502020204030204" pitchFamily="34" charset="0"/>
            </a:endParaRPr>
          </a:p>
        </p:txBody>
      </p:sp>
      <p:pic>
        <p:nvPicPr>
          <p:cNvPr id="2" name="Resim 1">
            <a:extLst>
              <a:ext uri="{FF2B5EF4-FFF2-40B4-BE49-F238E27FC236}">
                <a16:creationId xmlns:a16="http://schemas.microsoft.com/office/drawing/2014/main" xmlns="" id="{08186BF9-2E32-45BE-8EB9-6036EF2CDB10}"/>
              </a:ext>
            </a:extLst>
          </p:cNvPr>
          <p:cNvPicPr>
            <a:picLocks noChangeAspect="1"/>
          </p:cNvPicPr>
          <p:nvPr/>
        </p:nvPicPr>
        <p:blipFill>
          <a:blip r:embed="rId4"/>
          <a:stretch>
            <a:fillRect/>
          </a:stretch>
        </p:blipFill>
        <p:spPr>
          <a:xfrm>
            <a:off x="8520392" y="1512856"/>
            <a:ext cx="3333993" cy="4675722"/>
          </a:xfrm>
          <a:prstGeom prst="rect">
            <a:avLst/>
          </a:prstGeom>
        </p:spPr>
      </p:pic>
      <p:sp>
        <p:nvSpPr>
          <p:cNvPr id="13" name="Unvan 1">
            <a:extLst>
              <a:ext uri="{FF2B5EF4-FFF2-40B4-BE49-F238E27FC236}">
                <a16:creationId xmlns:a16="http://schemas.microsoft.com/office/drawing/2014/main" xmlns="" id="{909DCEC3-F435-4D95-A500-340465763EED}"/>
              </a:ext>
            </a:extLst>
          </p:cNvPr>
          <p:cNvSpPr txBox="1">
            <a:spLocks/>
          </p:cNvSpPr>
          <p:nvPr/>
        </p:nvSpPr>
        <p:spPr>
          <a:xfrm>
            <a:off x="2196593" y="382653"/>
            <a:ext cx="9446561"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pic>
        <p:nvPicPr>
          <p:cNvPr id="3" name="Resim 2">
            <a:extLst>
              <a:ext uri="{FF2B5EF4-FFF2-40B4-BE49-F238E27FC236}">
                <a16:creationId xmlns:a16="http://schemas.microsoft.com/office/drawing/2014/main" xmlns="" id="{0BECBF5D-0D38-4112-A4D3-DA680172A485}"/>
              </a:ext>
            </a:extLst>
          </p:cNvPr>
          <p:cNvPicPr>
            <a:picLocks noChangeAspect="1"/>
          </p:cNvPicPr>
          <p:nvPr/>
        </p:nvPicPr>
        <p:blipFill>
          <a:blip r:embed="rId5"/>
          <a:stretch>
            <a:fillRect/>
          </a:stretch>
        </p:blipFill>
        <p:spPr>
          <a:xfrm>
            <a:off x="4783768" y="1512856"/>
            <a:ext cx="3667694" cy="4744873"/>
          </a:xfrm>
          <a:prstGeom prst="rect">
            <a:avLst/>
          </a:prstGeom>
        </p:spPr>
      </p:pic>
    </p:spTree>
    <p:extLst>
      <p:ext uri="{BB962C8B-B14F-4D97-AF65-F5344CB8AC3E}">
        <p14:creationId xmlns:p14="http://schemas.microsoft.com/office/powerpoint/2010/main" val="840428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xmlns="" id="{596DF0F4-5CA9-4C11-96B3-F8492A550EB4}"/>
              </a:ext>
            </a:extLst>
          </p:cNvPr>
          <p:cNvPicPr>
            <a:picLocks noChangeAspect="1"/>
          </p:cNvPicPr>
          <p:nvPr/>
        </p:nvPicPr>
        <p:blipFill>
          <a:blip r:embed="rId2"/>
          <a:stretch>
            <a:fillRect/>
          </a:stretch>
        </p:blipFill>
        <p:spPr>
          <a:xfrm>
            <a:off x="7216775" y="955695"/>
            <a:ext cx="3770386" cy="5212708"/>
          </a:xfrm>
          <a:prstGeom prst="rect">
            <a:avLst/>
          </a:prstGeom>
        </p:spPr>
      </p:pic>
      <p:sp>
        <p:nvSpPr>
          <p:cNvPr id="12" name="İçerik Yer Tutucusu 2"/>
          <p:cNvSpPr txBox="1">
            <a:spLocks/>
          </p:cNvSpPr>
          <p:nvPr/>
        </p:nvSpPr>
        <p:spPr>
          <a:xfrm>
            <a:off x="763398" y="2281806"/>
            <a:ext cx="5813571" cy="46652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4000"/>
              </a:lnSpc>
              <a:spcBef>
                <a:spcPts val="600"/>
              </a:spcBef>
              <a:spcAft>
                <a:spcPts val="600"/>
              </a:spcAft>
              <a:buFont typeface="Wingdings" panose="05000000000000000000" pitchFamily="2" charset="2"/>
              <a:buChar char="§"/>
            </a:pP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Bina girişinde yer alan  saate entegre kameranın çalıştırılmasından sonra kameranın saat bilgileri ile gerçek saat bilgileri TESPİTLER/TUTANAK alanında yer alan ilgili yere Bina Sınav Sorumlusu tarafından yazılacaktır.</a:t>
            </a:r>
            <a:r>
              <a:rPr lang="tr-TR" sz="2600" dirty="0">
                <a:solidFill>
                  <a:schemeClr val="bg1"/>
                </a:solidFill>
                <a:latin typeface="Calibri" panose="020F0502020204030204" pitchFamily="34" charset="0"/>
                <a:cs typeface="Calibri" panose="020F0502020204030204" pitchFamily="34" charset="0"/>
              </a:rPr>
              <a:t> </a:t>
            </a:r>
          </a:p>
          <a:p>
            <a:pPr marL="0" indent="0" algn="just">
              <a:lnSpc>
                <a:spcPct val="114000"/>
              </a:lnSpc>
              <a:spcBef>
                <a:spcPts val="600"/>
              </a:spcBef>
              <a:spcAft>
                <a:spcPts val="600"/>
              </a:spcAft>
              <a:buNone/>
            </a:pPr>
            <a:r>
              <a:rPr lang="tr-TR" b="1" i="1" dirty="0">
                <a:solidFill>
                  <a:srgbClr val="FF0000"/>
                </a:solidFill>
                <a:latin typeface="Calibri" panose="020F0502020204030204" pitchFamily="34" charset="0"/>
                <a:cs typeface="Calibri" panose="020F0502020204030204" pitchFamily="34" charset="0"/>
              </a:rPr>
              <a:t>Gerçek saat bilgisi olarak Bina Sınav </a:t>
            </a:r>
            <a:r>
              <a:rPr lang="tr-TR" b="1" i="1" dirty="0" err="1">
                <a:solidFill>
                  <a:srgbClr val="FF0000"/>
                </a:solidFill>
                <a:latin typeface="Calibri" panose="020F0502020204030204" pitchFamily="34" charset="0"/>
                <a:cs typeface="Calibri" panose="020F0502020204030204" pitchFamily="34" charset="0"/>
              </a:rPr>
              <a:t>Sorumlusu’nun</a:t>
            </a:r>
            <a:r>
              <a:rPr lang="tr-TR" b="1" i="1" dirty="0">
                <a:solidFill>
                  <a:srgbClr val="FF0000"/>
                </a:solidFill>
                <a:latin typeface="Calibri" panose="020F0502020204030204" pitchFamily="34" charset="0"/>
                <a:cs typeface="Calibri" panose="020F0502020204030204" pitchFamily="34" charset="0"/>
              </a:rPr>
              <a:t> cep telefonu saati dikkate alınacaktır.</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57</a:t>
            </a:fld>
            <a:endParaRPr lang="tr-TR" dirty="0"/>
          </a:p>
        </p:txBody>
      </p:sp>
      <p:pic>
        <p:nvPicPr>
          <p:cNvPr id="8" name="Picture 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3302" y="1241814"/>
            <a:ext cx="3226562" cy="97802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Resim 6">
            <a:extLst>
              <a:ext uri="{FF2B5EF4-FFF2-40B4-BE49-F238E27FC236}">
                <a16:creationId xmlns:a16="http://schemas.microsoft.com/office/drawing/2014/main" xmlns="" id="{E6967463-6C6C-49EE-A425-DF5692B18A01}"/>
              </a:ext>
            </a:extLst>
          </p:cNvPr>
          <p:cNvPicPr>
            <a:picLocks noChangeAspect="1"/>
          </p:cNvPicPr>
          <p:nvPr/>
        </p:nvPicPr>
        <p:blipFill>
          <a:blip r:embed="rId4"/>
          <a:stretch>
            <a:fillRect/>
          </a:stretch>
        </p:blipFill>
        <p:spPr>
          <a:xfrm>
            <a:off x="6786697" y="4355064"/>
            <a:ext cx="4641905" cy="601039"/>
          </a:xfrm>
          <a:prstGeom prst="rect">
            <a:avLst/>
          </a:prstGeom>
        </p:spPr>
      </p:pic>
      <p:cxnSp>
        <p:nvCxnSpPr>
          <p:cNvPr id="6" name="Düz Ok Bağlayıcısı 5"/>
          <p:cNvCxnSpPr/>
          <p:nvPr/>
        </p:nvCxnSpPr>
        <p:spPr>
          <a:xfrm>
            <a:off x="8390511" y="3429000"/>
            <a:ext cx="0" cy="924232"/>
          </a:xfrm>
          <a:prstGeom prst="straightConnector1">
            <a:avLst/>
          </a:prstGeom>
          <a:ln w="8255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Düz Ok Bağlayıcısı 13"/>
          <p:cNvCxnSpPr/>
          <p:nvPr/>
        </p:nvCxnSpPr>
        <p:spPr>
          <a:xfrm>
            <a:off x="10417826" y="3420611"/>
            <a:ext cx="0" cy="924232"/>
          </a:xfrm>
          <a:prstGeom prst="straightConnector1">
            <a:avLst/>
          </a:prstGeom>
          <a:ln w="8255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3" name="Unvan 1">
            <a:extLst>
              <a:ext uri="{FF2B5EF4-FFF2-40B4-BE49-F238E27FC236}">
                <a16:creationId xmlns:a16="http://schemas.microsoft.com/office/drawing/2014/main" xmlns="" id="{A8E00B9B-20DC-471B-940C-2964C7BA384F}"/>
              </a:ext>
            </a:extLst>
          </p:cNvPr>
          <p:cNvSpPr txBox="1">
            <a:spLocks/>
          </p:cNvSpPr>
          <p:nvPr/>
        </p:nvSpPr>
        <p:spPr>
          <a:xfrm>
            <a:off x="2196593" y="382653"/>
            <a:ext cx="9446561"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spTree>
    <p:extLst>
      <p:ext uri="{BB962C8B-B14F-4D97-AF65-F5344CB8AC3E}">
        <p14:creationId xmlns:p14="http://schemas.microsoft.com/office/powerpoint/2010/main" val="4049323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ppt_w</p:attrName>
                                        </p:attrNameLst>
                                      </p:cBhvr>
                                      <p:tavLst>
                                        <p:tav tm="0" fmla="#ppt_w*sin(2.5*pi*$)">
                                          <p:val>
                                            <p:fltVal val="0"/>
                                          </p:val>
                                        </p:tav>
                                        <p:tav tm="100000">
                                          <p:val>
                                            <p:fltVal val="1"/>
                                          </p:val>
                                        </p:tav>
                                      </p:tavLst>
                                    </p:anim>
                                    <p:anim calcmode="lin" valueType="num">
                                      <p:cBhvr>
                                        <p:cTn id="15" dur="2000" fill="hold"/>
                                        <p:tgtEl>
                                          <p:spTgt spid="6"/>
                                        </p:tgtEl>
                                        <p:attrNameLst>
                                          <p:attrName>ppt_h</p:attrName>
                                        </p:attrNameLst>
                                      </p:cBhvr>
                                      <p:tavLst>
                                        <p:tav tm="0">
                                          <p:val>
                                            <p:strVal val="#ppt_h"/>
                                          </p:val>
                                        </p:tav>
                                        <p:tav tm="100000">
                                          <p:val>
                                            <p:strVal val="#ppt_h"/>
                                          </p:val>
                                        </p:tav>
                                      </p:tavLst>
                                    </p:anim>
                                  </p:childTnLst>
                                </p:cTn>
                              </p:par>
                            </p:childTnLst>
                          </p:cTn>
                        </p:par>
                        <p:par>
                          <p:cTn id="16" fill="hold">
                            <p:stCondLst>
                              <p:cond delay="2500"/>
                            </p:stCondLst>
                            <p:childTnLst>
                              <p:par>
                                <p:cTn id="17" presetID="45"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000"/>
                                        <p:tgtEl>
                                          <p:spTgt spid="14"/>
                                        </p:tgtEl>
                                      </p:cBhvr>
                                    </p:animEffect>
                                    <p:anim calcmode="lin" valueType="num">
                                      <p:cBhvr>
                                        <p:cTn id="20" dur="2000" fill="hold"/>
                                        <p:tgtEl>
                                          <p:spTgt spid="14"/>
                                        </p:tgtEl>
                                        <p:attrNameLst>
                                          <p:attrName>ppt_w</p:attrName>
                                        </p:attrNameLst>
                                      </p:cBhvr>
                                      <p:tavLst>
                                        <p:tav tm="0" fmla="#ppt_w*sin(2.5*pi*$)">
                                          <p:val>
                                            <p:fltVal val="0"/>
                                          </p:val>
                                        </p:tav>
                                        <p:tav tm="100000">
                                          <p:val>
                                            <p:fltVal val="1"/>
                                          </p:val>
                                        </p:tav>
                                      </p:tavLst>
                                    </p:anim>
                                    <p:anim calcmode="lin" valueType="num">
                                      <p:cBhvr>
                                        <p:cTn id="21"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Metin kutusu 5"/>
          <p:cNvSpPr txBox="1"/>
          <p:nvPr/>
        </p:nvSpPr>
        <p:spPr>
          <a:xfrm>
            <a:off x="4805094" y="926889"/>
            <a:ext cx="3156924" cy="461665"/>
          </a:xfrm>
          <a:prstGeom prst="rect">
            <a:avLst/>
          </a:prstGeom>
          <a:noFill/>
        </p:spPr>
        <p:txBody>
          <a:bodyPr wrap="square" rtlCol="0">
            <a:spAutoFit/>
          </a:bodyPr>
          <a:lstStyle/>
          <a:p>
            <a:pPr algn="ctr"/>
            <a:r>
              <a:rPr lang="tr-TR" sz="2400" dirty="0">
                <a:solidFill>
                  <a:schemeClr val="bg1"/>
                </a:solidFill>
                <a:latin typeface="Calibri" panose="020F0502020204030204" pitchFamily="34" charset="0"/>
                <a:cs typeface="Calibri" panose="020F0502020204030204" pitchFamily="34" charset="0"/>
              </a:rPr>
              <a:t>Bina Tutanağı</a:t>
            </a:r>
          </a:p>
        </p:txBody>
      </p:sp>
      <p:sp>
        <p:nvSpPr>
          <p:cNvPr id="9" name="Metin kutusu 8"/>
          <p:cNvSpPr txBox="1"/>
          <p:nvPr/>
        </p:nvSpPr>
        <p:spPr>
          <a:xfrm>
            <a:off x="8674018" y="930249"/>
            <a:ext cx="3205763" cy="461665"/>
          </a:xfrm>
          <a:prstGeom prst="rect">
            <a:avLst/>
          </a:prstGeom>
          <a:noFill/>
        </p:spPr>
        <p:txBody>
          <a:bodyPr wrap="square" rtlCol="0">
            <a:spAutoFit/>
          </a:bodyPr>
          <a:lstStyle/>
          <a:p>
            <a:pPr algn="ctr"/>
            <a:r>
              <a:rPr lang="tr-TR" sz="2400" dirty="0">
                <a:solidFill>
                  <a:schemeClr val="bg1"/>
                </a:solidFill>
                <a:latin typeface="Calibri" panose="020F0502020204030204" pitchFamily="34" charset="0"/>
                <a:cs typeface="Calibri" panose="020F0502020204030204" pitchFamily="34" charset="0"/>
              </a:rPr>
              <a:t>Salon Tutanağı</a:t>
            </a:r>
          </a:p>
        </p:txBody>
      </p:sp>
      <p:sp>
        <p:nvSpPr>
          <p:cNvPr id="13" name="İçerik Yer Tutucusu 2"/>
          <p:cNvSpPr txBox="1">
            <a:spLocks/>
          </p:cNvSpPr>
          <p:nvPr/>
        </p:nvSpPr>
        <p:spPr>
          <a:xfrm>
            <a:off x="673598" y="1669705"/>
            <a:ext cx="3680193" cy="48472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4000"/>
              </a:lnSpc>
              <a:spcBef>
                <a:spcPts val="1200"/>
              </a:spcBef>
              <a:spcAft>
                <a:spcPts val="1200"/>
              </a:spcAft>
              <a:buFont typeface="Wingdings" panose="05000000000000000000" pitchFamily="2" charset="2"/>
              <a:buChar char="§"/>
            </a:pP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Sınav ile ilgili ÖSYM’ye bildireceğiniz her türlü bilgiyi (aday, görevli, bina, görev ihmali vb.) </a:t>
            </a:r>
            <a:r>
              <a:rPr lang="tr-TR" sz="2600" b="1" dirty="0">
                <a:solidFill>
                  <a:schemeClr val="bg1"/>
                </a:solidFill>
                <a:latin typeface="Calibri" panose="020F0502020204030204" pitchFamily="34" charset="0"/>
                <a:ea typeface="ＭＳ Ｐゴシック" pitchFamily="34" charset="-128"/>
                <a:cs typeface="Calibri" panose="020F0502020204030204" pitchFamily="34" charset="0"/>
              </a:rPr>
              <a:t>Bina/Salon Tutanağının </a:t>
            </a:r>
            <a:r>
              <a:rPr lang="tr-TR" sz="2600" b="1" dirty="0">
                <a:solidFill>
                  <a:schemeClr val="bg1"/>
                </a:solidFill>
                <a:latin typeface="Calibri" panose="020F0502020204030204" pitchFamily="34" charset="0"/>
                <a:cs typeface="Calibri" panose="020F0502020204030204" pitchFamily="34" charset="0"/>
              </a:rPr>
              <a:t>TESPİTLER/TUTANAK</a:t>
            </a:r>
            <a:r>
              <a:rPr lang="tr-TR" sz="2600" dirty="0">
                <a:solidFill>
                  <a:schemeClr val="bg1"/>
                </a:solidFill>
                <a:latin typeface="Calibri" panose="020F0502020204030204" pitchFamily="34" charset="0"/>
                <a:cs typeface="Calibri" panose="020F0502020204030204" pitchFamily="34" charset="0"/>
              </a:rPr>
              <a:t> </a:t>
            </a: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sayfasına yazınız.</a:t>
            </a:r>
          </a:p>
          <a:p>
            <a:pPr>
              <a:lnSpc>
                <a:spcPct val="114000"/>
              </a:lnSpc>
              <a:spcBef>
                <a:spcPts val="1200"/>
              </a:spcBef>
              <a:spcAft>
                <a:spcPts val="1200"/>
              </a:spcAft>
              <a:buFont typeface="Wingdings" panose="05000000000000000000" pitchFamily="2" charset="2"/>
              <a:buChar char="§"/>
            </a:pP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Başka herhangi bir </a:t>
            </a:r>
            <a:r>
              <a:rPr lang="tr-TR" sz="2600" b="1" dirty="0">
                <a:solidFill>
                  <a:schemeClr val="bg1"/>
                </a:solidFill>
                <a:latin typeface="Calibri" panose="020F0502020204030204" pitchFamily="34" charset="0"/>
                <a:ea typeface="ＭＳ Ｐゴシック" pitchFamily="34" charset="-128"/>
                <a:cs typeface="Calibri" panose="020F0502020204030204" pitchFamily="34" charset="0"/>
              </a:rPr>
              <a:t>ek kâğıt </a:t>
            </a: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kullanılmayacaktır.</a:t>
            </a:r>
          </a:p>
          <a:p>
            <a:pPr marL="361950" indent="-361950">
              <a:lnSpc>
                <a:spcPct val="114000"/>
              </a:lnSpc>
              <a:spcBef>
                <a:spcPts val="1200"/>
              </a:spcBef>
              <a:spcAft>
                <a:spcPts val="1200"/>
              </a:spcAft>
              <a:buBlip>
                <a:blip r:embed="rId2"/>
              </a:buBlip>
            </a:pPr>
            <a:endParaRPr lang="tr-TR" b="1" dirty="0">
              <a:solidFill>
                <a:schemeClr val="bg1"/>
              </a:solidFill>
              <a:latin typeface="Calibri" panose="020F0502020204030204" pitchFamily="34" charset="0"/>
              <a:cs typeface="Calibri" panose="020F0502020204030204" pitchFamily="34" charset="0"/>
            </a:endParaRPr>
          </a:p>
        </p:txBody>
      </p:sp>
      <p:sp>
        <p:nvSpPr>
          <p:cNvPr id="7" name="Slayt Numarası Yer Tutucusu 6"/>
          <p:cNvSpPr>
            <a:spLocks noGrp="1"/>
          </p:cNvSpPr>
          <p:nvPr>
            <p:ph type="sldNum" sz="quarter" idx="12"/>
          </p:nvPr>
        </p:nvSpPr>
        <p:spPr/>
        <p:txBody>
          <a:bodyPr/>
          <a:lstStyle/>
          <a:p>
            <a:fld id="{5E4DF653-7172-3143-90C0-7F385A2564DE}" type="slidenum">
              <a:rPr lang="tr-TR" smtClean="0"/>
              <a:pPr/>
              <a:t>58</a:t>
            </a:fld>
            <a:endParaRPr lang="tr-TR" dirty="0"/>
          </a:p>
        </p:txBody>
      </p:sp>
      <p:pic>
        <p:nvPicPr>
          <p:cNvPr id="2" name="Resim 1">
            <a:extLst>
              <a:ext uri="{FF2B5EF4-FFF2-40B4-BE49-F238E27FC236}">
                <a16:creationId xmlns:a16="http://schemas.microsoft.com/office/drawing/2014/main" xmlns="" id="{8C4333D7-CD98-404E-A98B-0A50083017E4}"/>
              </a:ext>
            </a:extLst>
          </p:cNvPr>
          <p:cNvPicPr>
            <a:picLocks noChangeAspect="1"/>
          </p:cNvPicPr>
          <p:nvPr/>
        </p:nvPicPr>
        <p:blipFill>
          <a:blip r:embed="rId3"/>
          <a:stretch>
            <a:fillRect/>
          </a:stretch>
        </p:blipFill>
        <p:spPr>
          <a:xfrm>
            <a:off x="8415054" y="1411292"/>
            <a:ext cx="3464727" cy="4770745"/>
          </a:xfrm>
          <a:prstGeom prst="rect">
            <a:avLst/>
          </a:prstGeom>
        </p:spPr>
      </p:pic>
      <p:pic>
        <p:nvPicPr>
          <p:cNvPr id="5" name="Resim 4">
            <a:extLst>
              <a:ext uri="{FF2B5EF4-FFF2-40B4-BE49-F238E27FC236}">
                <a16:creationId xmlns:a16="http://schemas.microsoft.com/office/drawing/2014/main" xmlns="" id="{D65C9673-16A1-4B59-BC30-014983712FD3}"/>
              </a:ext>
            </a:extLst>
          </p:cNvPr>
          <p:cNvPicPr>
            <a:picLocks noChangeAspect="1"/>
          </p:cNvPicPr>
          <p:nvPr/>
        </p:nvPicPr>
        <p:blipFill>
          <a:blip r:embed="rId4"/>
          <a:stretch>
            <a:fillRect/>
          </a:stretch>
        </p:blipFill>
        <p:spPr>
          <a:xfrm>
            <a:off x="4651193" y="1391914"/>
            <a:ext cx="3464727" cy="4790123"/>
          </a:xfrm>
          <a:prstGeom prst="rect">
            <a:avLst/>
          </a:prstGeom>
        </p:spPr>
      </p:pic>
      <p:sp>
        <p:nvSpPr>
          <p:cNvPr id="10" name="Unvan 1">
            <a:extLst>
              <a:ext uri="{FF2B5EF4-FFF2-40B4-BE49-F238E27FC236}">
                <a16:creationId xmlns:a16="http://schemas.microsoft.com/office/drawing/2014/main" xmlns="" id="{74D9B4E5-8119-416F-8718-118FABE6000F}"/>
              </a:ext>
            </a:extLst>
          </p:cNvPr>
          <p:cNvSpPr txBox="1">
            <a:spLocks/>
          </p:cNvSpPr>
          <p:nvPr/>
        </p:nvSpPr>
        <p:spPr>
          <a:xfrm>
            <a:off x="2196593" y="382653"/>
            <a:ext cx="9446561"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spTree>
    <p:extLst>
      <p:ext uri="{BB962C8B-B14F-4D97-AF65-F5344CB8AC3E}">
        <p14:creationId xmlns:p14="http://schemas.microsoft.com/office/powerpoint/2010/main" val="4075069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802366" y="1309758"/>
            <a:ext cx="6689549" cy="5509200"/>
          </a:xfrm>
          <a:prstGeom prst="rect">
            <a:avLst/>
          </a:prstGeom>
          <a:noFill/>
          <a:ln>
            <a:noFill/>
          </a:ln>
        </p:spPr>
        <p:txBody>
          <a:bodyPr wrap="square" rtlCol="0">
            <a:spAutoFit/>
          </a:bodyPr>
          <a:lstStyle/>
          <a:p>
            <a:pPr marL="457200" indent="-457200" algn="just">
              <a:spcBef>
                <a:spcPts val="1200"/>
              </a:spcBef>
              <a:spcAft>
                <a:spcPts val="1200"/>
              </a:spcAft>
              <a:buFont typeface="Wingdings" panose="05000000000000000000" pitchFamily="2" charset="2"/>
              <a:buChar char="§"/>
              <a:defRPr/>
            </a:pP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Sınav başlamadan önce bina ve salonların durumunu gözden geçirip eksiklikleri giderir.</a:t>
            </a:r>
          </a:p>
          <a:p>
            <a:pPr marL="457200" indent="-457200" algn="just">
              <a:spcBef>
                <a:spcPts val="1200"/>
              </a:spcBef>
              <a:spcAft>
                <a:spcPts val="1200"/>
              </a:spcAft>
              <a:buFont typeface="Wingdings" panose="05000000000000000000" pitchFamily="2" charset="2"/>
              <a:buChar char="§"/>
              <a:defRPr/>
            </a:pP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Sınav salonlarında analog saatlerin çalışıp çalışmadığını ve doğru zamanı gösterip göstermediğini kontrol eder.</a:t>
            </a:r>
          </a:p>
          <a:p>
            <a:pPr marL="457200" indent="-457200" algn="just">
              <a:spcBef>
                <a:spcPts val="1200"/>
              </a:spcBef>
              <a:spcAft>
                <a:spcPts val="1200"/>
              </a:spcAft>
              <a:buFont typeface="Wingdings" panose="05000000000000000000" pitchFamily="2" charset="2"/>
              <a:buChar char="§"/>
              <a:defRPr/>
            </a:pP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Sınav salonlarında ‘Saate Entegre Kamera’ ile kamera kaydı yapılacak ise tüm salonlardaki kameraların çalışıp çalışmadığını, doğru zamanı gösterip göstermediğini ve analog saat ile aynı zamanı gösterdiğini  kontrol eder. </a:t>
            </a:r>
            <a:r>
              <a:rPr lang="tr-TR" sz="2600" b="1" dirty="0">
                <a:solidFill>
                  <a:schemeClr val="bg1"/>
                </a:solidFill>
                <a:latin typeface="Calibri" panose="020F0502020204030204" pitchFamily="34" charset="0"/>
                <a:ea typeface="ＭＳ Ｐゴシック" pitchFamily="34" charset="-128"/>
                <a:cs typeface="Calibri" panose="020F0502020204030204" pitchFamily="34" charset="0"/>
              </a:rPr>
              <a:t>Saatler arasında zaman farkı var ise eşitlenmesi gerekmektedir.</a:t>
            </a:r>
          </a:p>
        </p:txBody>
      </p:sp>
      <p:pic>
        <p:nvPicPr>
          <p:cNvPr id="6" name="Picture 2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33692" y="1274319"/>
            <a:ext cx="3760846" cy="131411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701328" y="2622741"/>
            <a:ext cx="3688306" cy="375342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Slayt Numarası Yer Tutucusu 3"/>
          <p:cNvSpPr>
            <a:spLocks noGrp="1"/>
          </p:cNvSpPr>
          <p:nvPr>
            <p:ph type="sldNum" sz="quarter" idx="12"/>
          </p:nvPr>
        </p:nvSpPr>
        <p:spPr/>
        <p:txBody>
          <a:bodyPr/>
          <a:lstStyle/>
          <a:p>
            <a:fld id="{5E4DF653-7172-3143-90C0-7F385A2564DE}" type="slidenum">
              <a:rPr lang="tr-TR" smtClean="0"/>
              <a:pPr/>
              <a:t>59</a:t>
            </a:fld>
            <a:endParaRPr lang="tr-TR" dirty="0"/>
          </a:p>
        </p:txBody>
      </p:sp>
      <p:sp>
        <p:nvSpPr>
          <p:cNvPr id="8" name="Unvan 1">
            <a:extLst>
              <a:ext uri="{FF2B5EF4-FFF2-40B4-BE49-F238E27FC236}">
                <a16:creationId xmlns:a16="http://schemas.microsoft.com/office/drawing/2014/main" xmlns="" id="{F1832D3C-0545-43B5-A85C-142A58E98461}"/>
              </a:ext>
            </a:extLst>
          </p:cNvPr>
          <p:cNvSpPr txBox="1">
            <a:spLocks/>
          </p:cNvSpPr>
          <p:nvPr/>
        </p:nvSpPr>
        <p:spPr>
          <a:xfrm>
            <a:off x="2196593" y="382653"/>
            <a:ext cx="9446561"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spTree>
    <p:extLst>
      <p:ext uri="{BB962C8B-B14F-4D97-AF65-F5344CB8AC3E}">
        <p14:creationId xmlns:p14="http://schemas.microsoft.com/office/powerpoint/2010/main" val="2526059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Dikdörtgen 3"/>
          <p:cNvSpPr/>
          <p:nvPr/>
        </p:nvSpPr>
        <p:spPr>
          <a:xfrm>
            <a:off x="1895388" y="1186049"/>
            <a:ext cx="8097381" cy="523220"/>
          </a:xfrm>
          <a:prstGeom prst="rect">
            <a:avLst/>
          </a:prstGeom>
        </p:spPr>
        <p:txBody>
          <a:bodyPr wrap="square">
            <a:spAutoFit/>
          </a:bodyPr>
          <a:lstStyle/>
          <a:p>
            <a:pPr algn="just">
              <a:defRPr/>
            </a:pP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Sınav Bitiminde  Yapılacak İşlemler</a:t>
            </a:r>
          </a:p>
        </p:txBody>
      </p:sp>
      <p:pic>
        <p:nvPicPr>
          <p:cNvPr id="5" name="Picture 2" descr="C:\Users\mehmetali.yildiz\Desktop\kutu_resimleri\20141119_112728.jpg"/>
          <p:cNvPicPr preferRelativeResize="0">
            <a:picLocks noChangeArrowheads="1"/>
          </p:cNvPicPr>
          <p:nvPr/>
        </p:nvPicPr>
        <p:blipFill>
          <a:blip r:embed="rId2" cstate="print">
            <a:extLst>
              <a:ext uri="{28A0092B-C50C-407E-A947-70E740481C1C}">
                <a14:useLocalDpi xmlns:a14="http://schemas.microsoft.com/office/drawing/2010/main" val="0"/>
              </a:ext>
            </a:extLst>
          </a:blip>
          <a:srcRect l="29208" t="15504" r="39523" b="23544"/>
          <a:stretch>
            <a:fillRect/>
          </a:stretch>
        </p:blipFill>
        <p:spPr bwMode="auto">
          <a:xfrm>
            <a:off x="1593187" y="4530082"/>
            <a:ext cx="2031800" cy="158934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C:\Users\mehmetali.yildiz\Desktop\kutu_resimleri\20141119_112635.jpg"/>
          <p:cNvPicPr>
            <a:picLocks noChangeArrowheads="1"/>
          </p:cNvPicPr>
          <p:nvPr/>
        </p:nvPicPr>
        <p:blipFill>
          <a:blip r:embed="rId3" cstate="print">
            <a:extLst>
              <a:ext uri="{28A0092B-C50C-407E-A947-70E740481C1C}">
                <a14:useLocalDpi xmlns:a14="http://schemas.microsoft.com/office/drawing/2010/main" val="0"/>
              </a:ext>
            </a:extLst>
          </a:blip>
          <a:srcRect l="34250" t="25378" r="35873" b="13669"/>
          <a:stretch>
            <a:fillRect/>
          </a:stretch>
        </p:blipFill>
        <p:spPr bwMode="auto">
          <a:xfrm>
            <a:off x="9313511" y="4644851"/>
            <a:ext cx="2031799" cy="147457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up 10"/>
          <p:cNvGrpSpPr>
            <a:grpSpLocks/>
          </p:cNvGrpSpPr>
          <p:nvPr/>
        </p:nvGrpSpPr>
        <p:grpSpPr bwMode="auto">
          <a:xfrm>
            <a:off x="5539945" y="4638710"/>
            <a:ext cx="1968472" cy="1456826"/>
            <a:chOff x="5220072" y="1916832"/>
            <a:chExt cx="3312366" cy="4176464"/>
          </a:xfrm>
        </p:grpSpPr>
        <p:pic>
          <p:nvPicPr>
            <p:cNvPr id="9" name="Picture 4" descr="C:\Users\mehmetali.yildiz\Desktop\kutu_resimleri\20141119_112651.jpg"/>
            <p:cNvPicPr>
              <a:picLocks noChangeArrowheads="1"/>
            </p:cNvPicPr>
            <p:nvPr/>
          </p:nvPicPr>
          <p:blipFill>
            <a:blip r:embed="rId4" cstate="email">
              <a:extLst>
                <a:ext uri="{28A0092B-C50C-407E-A947-70E740481C1C}">
                  <a14:useLocalDpi xmlns:a14="http://schemas.microsoft.com/office/drawing/2010/main" val="0"/>
                </a:ext>
              </a:extLst>
            </a:blip>
            <a:srcRect l="27936" t="25943" r="36984" b="14516"/>
            <a:stretch>
              <a:fillRect/>
            </a:stretch>
          </p:blipFill>
          <p:spPr bwMode="auto">
            <a:xfrm>
              <a:off x="5220072" y="1916832"/>
              <a:ext cx="3312366" cy="417646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12160" y="3140968"/>
              <a:ext cx="439291" cy="12668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rot="10508867">
              <a:off x="6168150" y="4813461"/>
              <a:ext cx="439291" cy="12668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Slayt Numarası Yer Tutucusu 11"/>
          <p:cNvSpPr>
            <a:spLocks noGrp="1"/>
          </p:cNvSpPr>
          <p:nvPr>
            <p:ph type="sldNum" sz="quarter" idx="12"/>
          </p:nvPr>
        </p:nvSpPr>
        <p:spPr/>
        <p:txBody>
          <a:bodyPr/>
          <a:lstStyle/>
          <a:p>
            <a:fld id="{5E4DF653-7172-3143-90C0-7F385A2564DE}" type="slidenum">
              <a:rPr lang="tr-TR" smtClean="0"/>
              <a:pPr/>
              <a:t>60</a:t>
            </a:fld>
            <a:endParaRPr lang="tr-TR" dirty="0"/>
          </a:p>
        </p:txBody>
      </p:sp>
      <p:sp>
        <p:nvSpPr>
          <p:cNvPr id="16" name="Dikdörtgen 15">
            <a:extLst>
              <a:ext uri="{FF2B5EF4-FFF2-40B4-BE49-F238E27FC236}">
                <a16:creationId xmlns:a16="http://schemas.microsoft.com/office/drawing/2014/main" xmlns="" id="{68CE5E7D-71BF-4A3F-BEA8-D90EAC6FBF95}"/>
              </a:ext>
            </a:extLst>
          </p:cNvPr>
          <p:cNvSpPr/>
          <p:nvPr/>
        </p:nvSpPr>
        <p:spPr>
          <a:xfrm>
            <a:off x="1662118" y="1602639"/>
            <a:ext cx="10068008" cy="2400657"/>
          </a:xfrm>
          <a:prstGeom prst="rect">
            <a:avLst/>
          </a:prstGeom>
        </p:spPr>
        <p:txBody>
          <a:bodyPr wrap="square">
            <a:spAutoFit/>
          </a:bodyPr>
          <a:lstStyle/>
          <a:p>
            <a:pPr marL="258763" lvl="1" algn="just">
              <a:spcBef>
                <a:spcPts val="600"/>
              </a:spcBef>
              <a:spcAft>
                <a:spcPts val="600"/>
              </a:spcAft>
            </a:pPr>
            <a:r>
              <a:rPr lang="tr-TR" sz="2800" dirty="0">
                <a:solidFill>
                  <a:schemeClr val="bg1"/>
                </a:solidFill>
                <a:latin typeface="Calibri" panose="020F0502020204030204" pitchFamily="34" charset="0"/>
                <a:cs typeface="Calibri" panose="020F0502020204030204" pitchFamily="34" charset="0"/>
              </a:rPr>
              <a:t>Sınav  bitiminde, salonlarda sınav evrakının kalmasını önlemek amacıyla sınav evrakı kutularını kapatmadan önce tüm salonların sıraları üzerinde/altlarında sınav evrakı kalıp kalmadığının </a:t>
            </a:r>
            <a:r>
              <a:rPr lang="tr-TR" sz="2800" b="1" dirty="0">
                <a:solidFill>
                  <a:schemeClr val="bg1"/>
                </a:solidFill>
                <a:latin typeface="Calibri" panose="020F0502020204030204" pitchFamily="34" charset="0"/>
                <a:cs typeface="Calibri" panose="020F0502020204030204" pitchFamily="34" charset="0"/>
              </a:rPr>
              <a:t>Bina Yöneticisi </a:t>
            </a:r>
            <a:r>
              <a:rPr lang="tr-TR" sz="2800" dirty="0">
                <a:solidFill>
                  <a:schemeClr val="bg1"/>
                </a:solidFill>
                <a:latin typeface="Calibri" panose="020F0502020204030204" pitchFamily="34" charset="0"/>
                <a:cs typeface="Calibri" panose="020F0502020204030204" pitchFamily="34" charset="0"/>
              </a:rPr>
              <a:t>tarafından </a:t>
            </a:r>
            <a:r>
              <a:rPr lang="tr-TR" sz="2800" b="1" dirty="0">
                <a:solidFill>
                  <a:schemeClr val="bg1"/>
                </a:solidFill>
                <a:latin typeface="Calibri" panose="020F0502020204030204" pitchFamily="34" charset="0"/>
                <a:cs typeface="Calibri" panose="020F0502020204030204" pitchFamily="34" charset="0"/>
              </a:rPr>
              <a:t>kontrol edilmesi </a:t>
            </a:r>
            <a:r>
              <a:rPr lang="tr-TR" sz="2800" dirty="0">
                <a:solidFill>
                  <a:schemeClr val="bg1"/>
                </a:solidFill>
                <a:latin typeface="Calibri" panose="020F0502020204030204" pitchFamily="34" charset="0"/>
                <a:cs typeface="Calibri" panose="020F0502020204030204" pitchFamily="34" charset="0"/>
              </a:rPr>
              <a:t>gerekmektedir. </a:t>
            </a:r>
          </a:p>
          <a:p>
            <a:pPr marL="258763" lvl="1" algn="just">
              <a:spcBef>
                <a:spcPts val="600"/>
              </a:spcBef>
              <a:spcAft>
                <a:spcPts val="600"/>
              </a:spcAft>
            </a:pPr>
            <a:endParaRPr lang="tr-TR" sz="2800" b="1" dirty="0">
              <a:solidFill>
                <a:schemeClr val="bg1"/>
              </a:solidFill>
              <a:latin typeface="Calibri" panose="020F0502020204030204" pitchFamily="34" charset="0"/>
              <a:cs typeface="Calibri" panose="020F0502020204030204" pitchFamily="34" charset="0"/>
            </a:endParaRPr>
          </a:p>
        </p:txBody>
      </p:sp>
      <p:pic>
        <p:nvPicPr>
          <p:cNvPr id="17" name="Picture 2" descr="attention ile ilgili gÃ¶rsel sonucu">
            <a:extLst>
              <a:ext uri="{FF2B5EF4-FFF2-40B4-BE49-F238E27FC236}">
                <a16:creationId xmlns:a16="http://schemas.microsoft.com/office/drawing/2014/main" xmlns="" id="{1530C386-BE21-44DC-9CE8-3D348F081EA2}"/>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43154" y="1709269"/>
            <a:ext cx="1248838" cy="1145436"/>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a:extLst>
              <a:ext uri="{FF2B5EF4-FFF2-40B4-BE49-F238E27FC236}">
                <a16:creationId xmlns:a16="http://schemas.microsoft.com/office/drawing/2014/main" xmlns="" id="{58B77150-6D6B-4881-8207-F0D22A0BD9BB}"/>
              </a:ext>
            </a:extLst>
          </p:cNvPr>
          <p:cNvSpPr/>
          <p:nvPr/>
        </p:nvSpPr>
        <p:spPr>
          <a:xfrm>
            <a:off x="1710712" y="3594566"/>
            <a:ext cx="8915223" cy="523220"/>
          </a:xfrm>
          <a:prstGeom prst="rect">
            <a:avLst/>
          </a:prstGeom>
        </p:spPr>
        <p:txBody>
          <a:bodyPr wrap="square">
            <a:spAutoFit/>
          </a:bodyPr>
          <a:lstStyle/>
          <a:p>
            <a:pPr marL="258763" lvl="1" algn="just">
              <a:spcBef>
                <a:spcPts val="600"/>
              </a:spcBef>
              <a:spcAft>
                <a:spcPts val="600"/>
              </a:spcAft>
            </a:pPr>
            <a:r>
              <a:rPr lang="tr-TR" sz="2800" b="1" dirty="0">
                <a:solidFill>
                  <a:srgbClr val="FF0000"/>
                </a:solidFill>
                <a:latin typeface="Calibri" panose="020F0502020204030204" pitchFamily="34" charset="0"/>
                <a:cs typeface="Calibri" panose="020F0502020204030204" pitchFamily="34" charset="0"/>
              </a:rPr>
              <a:t>Kontrol yapılmadan sınav evrakı kutularını kapatmayınız.</a:t>
            </a:r>
            <a:endParaRPr lang="tr-TR" sz="2800" b="1" dirty="0">
              <a:solidFill>
                <a:srgbClr val="FF0000"/>
              </a:solidFill>
            </a:endParaRPr>
          </a:p>
        </p:txBody>
      </p:sp>
      <p:sp>
        <p:nvSpPr>
          <p:cNvPr id="18" name="Unvan 1">
            <a:extLst>
              <a:ext uri="{FF2B5EF4-FFF2-40B4-BE49-F238E27FC236}">
                <a16:creationId xmlns:a16="http://schemas.microsoft.com/office/drawing/2014/main" xmlns="" id="{9EF15CA8-103A-442D-AAC5-DC2C8E3C6620}"/>
              </a:ext>
            </a:extLst>
          </p:cNvPr>
          <p:cNvSpPr txBox="1">
            <a:spLocks/>
          </p:cNvSpPr>
          <p:nvPr/>
        </p:nvSpPr>
        <p:spPr>
          <a:xfrm>
            <a:off x="2196593" y="382653"/>
            <a:ext cx="9446561"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spTree>
    <p:extLst>
      <p:ext uri="{BB962C8B-B14F-4D97-AF65-F5344CB8AC3E}">
        <p14:creationId xmlns:p14="http://schemas.microsoft.com/office/powerpoint/2010/main" val="520650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302935" y="1646819"/>
            <a:ext cx="8881410" cy="4431983"/>
          </a:xfrm>
          <a:prstGeom prst="rect">
            <a:avLst/>
          </a:prstGeom>
        </p:spPr>
        <p:txBody>
          <a:bodyPr wrap="square">
            <a:spAutoFit/>
          </a:bodyPr>
          <a:lstStyle/>
          <a:p>
            <a:pPr marL="715963" lvl="1"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Salon sınav evrakı dönüş poşetleri sayılacak; cevap kâğıtları dönüş poşetleri kırmızı renkli kutuya, diğer evraklar ise mavi kutulara eksiksiz olarak konulacaktır.</a:t>
            </a:r>
          </a:p>
          <a:p>
            <a:pPr marL="715963" lvl="1"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Kilitlenen kutu her ne sebeple olursa olsun tekrar açılmayacaktır.</a:t>
            </a:r>
          </a:p>
          <a:p>
            <a:pPr marL="715963" lvl="1"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Kırtasiye kutularına kesinlikle sınav evrakı poşetlerini koymayınız.</a:t>
            </a:r>
          </a:p>
          <a:p>
            <a:pPr marL="715963" lvl="1"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Salonlardan getirilen kırtasiye malzemelerini kesinlikle sınav evrakı kutularına koymayınız</a:t>
            </a:r>
            <a:r>
              <a:rPr lang="tr-TR" sz="2800" b="1" dirty="0">
                <a:solidFill>
                  <a:schemeClr val="bg1"/>
                </a:solidFill>
                <a:latin typeface="Calibri" panose="020F0502020204030204" pitchFamily="34" charset="0"/>
                <a:cs typeface="Calibri" panose="020F0502020204030204" pitchFamily="34" charset="0"/>
              </a:rPr>
              <a:t>.</a:t>
            </a:r>
            <a:endParaRPr lang="tr-TR" sz="2800" dirty="0">
              <a:solidFill>
                <a:schemeClr val="bg1"/>
              </a:solidFill>
              <a:latin typeface="Calibri" panose="020F0502020204030204" pitchFamily="34" charset="0"/>
              <a:cs typeface="Calibri" panose="020F0502020204030204" pitchFamily="34" charset="0"/>
            </a:endParaRPr>
          </a:p>
        </p:txBody>
      </p:sp>
      <p:sp>
        <p:nvSpPr>
          <p:cNvPr id="4" name="Dikdörtgen 3"/>
          <p:cNvSpPr/>
          <p:nvPr/>
        </p:nvSpPr>
        <p:spPr>
          <a:xfrm>
            <a:off x="1563070" y="1033853"/>
            <a:ext cx="8097381" cy="523220"/>
          </a:xfrm>
          <a:prstGeom prst="rect">
            <a:avLst/>
          </a:prstGeom>
        </p:spPr>
        <p:txBody>
          <a:bodyPr wrap="square">
            <a:spAutoFit/>
          </a:bodyPr>
          <a:lstStyle/>
          <a:p>
            <a:pPr algn="just">
              <a:defRPr/>
            </a:pP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Sınav Bitiminde  Yapılacak İşlemler</a:t>
            </a:r>
          </a:p>
        </p:txBody>
      </p:sp>
      <p:pic>
        <p:nvPicPr>
          <p:cNvPr id="5" name="Picture 2" descr="C:\Users\mehmetali.yildiz\Desktop\kutu_resimleri\20141119_112728.jpg"/>
          <p:cNvPicPr preferRelativeResize="0">
            <a:picLocks noChangeArrowheads="1"/>
          </p:cNvPicPr>
          <p:nvPr/>
        </p:nvPicPr>
        <p:blipFill>
          <a:blip r:embed="rId3" cstate="print">
            <a:extLst>
              <a:ext uri="{28A0092B-C50C-407E-A947-70E740481C1C}">
                <a14:useLocalDpi xmlns:a14="http://schemas.microsoft.com/office/drawing/2010/main" val="0"/>
              </a:ext>
            </a:extLst>
          </a:blip>
          <a:srcRect l="29208" t="15504" r="39523" b="23544"/>
          <a:stretch>
            <a:fillRect/>
          </a:stretch>
        </p:blipFill>
        <p:spPr bwMode="auto">
          <a:xfrm>
            <a:off x="9451226" y="4554538"/>
            <a:ext cx="2031800" cy="158934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C:\Users\mehmetali.yildiz\Desktop\kutu_resimleri\20141119_112635.jpg"/>
          <p:cNvPicPr>
            <a:picLocks noChangeArrowheads="1"/>
          </p:cNvPicPr>
          <p:nvPr/>
        </p:nvPicPr>
        <p:blipFill>
          <a:blip r:embed="rId4" cstate="print">
            <a:extLst>
              <a:ext uri="{28A0092B-C50C-407E-A947-70E740481C1C}">
                <a14:useLocalDpi xmlns:a14="http://schemas.microsoft.com/office/drawing/2010/main" val="0"/>
              </a:ext>
            </a:extLst>
          </a:blip>
          <a:srcRect l="34250" t="25378" r="35873" b="13669"/>
          <a:stretch>
            <a:fillRect/>
          </a:stretch>
        </p:blipFill>
        <p:spPr bwMode="auto">
          <a:xfrm>
            <a:off x="9464027" y="1349897"/>
            <a:ext cx="2031799" cy="147457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up 10"/>
          <p:cNvGrpSpPr>
            <a:grpSpLocks/>
          </p:cNvGrpSpPr>
          <p:nvPr/>
        </p:nvGrpSpPr>
        <p:grpSpPr bwMode="auto">
          <a:xfrm>
            <a:off x="9464027" y="2966458"/>
            <a:ext cx="1968472" cy="1456826"/>
            <a:chOff x="5220072" y="1916832"/>
            <a:chExt cx="3312366" cy="4176464"/>
          </a:xfrm>
        </p:grpSpPr>
        <p:pic>
          <p:nvPicPr>
            <p:cNvPr id="9" name="Picture 4" descr="C:\Users\mehmetali.yildiz\Desktop\kutu_resimleri\20141119_112651.jpg"/>
            <p:cNvPicPr>
              <a:picLocks noChangeArrowheads="1"/>
            </p:cNvPicPr>
            <p:nvPr/>
          </p:nvPicPr>
          <p:blipFill>
            <a:blip r:embed="rId5" cstate="email">
              <a:extLst>
                <a:ext uri="{28A0092B-C50C-407E-A947-70E740481C1C}">
                  <a14:useLocalDpi xmlns:a14="http://schemas.microsoft.com/office/drawing/2010/main" val="0"/>
                </a:ext>
              </a:extLst>
            </a:blip>
            <a:srcRect l="27936" t="25943" r="36984" b="14516"/>
            <a:stretch>
              <a:fillRect/>
            </a:stretch>
          </p:blipFill>
          <p:spPr bwMode="auto">
            <a:xfrm>
              <a:off x="5220072" y="1916832"/>
              <a:ext cx="3312366" cy="417646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012160" y="3140968"/>
              <a:ext cx="439291" cy="12668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rot="10508867">
              <a:off x="6168150" y="4813461"/>
              <a:ext cx="439291" cy="12668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Slayt Numarası Yer Tutucusu 11"/>
          <p:cNvSpPr>
            <a:spLocks noGrp="1"/>
          </p:cNvSpPr>
          <p:nvPr>
            <p:ph type="sldNum" sz="quarter" idx="12"/>
          </p:nvPr>
        </p:nvSpPr>
        <p:spPr/>
        <p:txBody>
          <a:bodyPr/>
          <a:lstStyle/>
          <a:p>
            <a:fld id="{5E4DF653-7172-3143-90C0-7F385A2564DE}" type="slidenum">
              <a:rPr lang="tr-TR" smtClean="0"/>
              <a:pPr/>
              <a:t>61</a:t>
            </a:fld>
            <a:endParaRPr lang="tr-TR" dirty="0"/>
          </a:p>
        </p:txBody>
      </p:sp>
      <p:sp>
        <p:nvSpPr>
          <p:cNvPr id="13" name="Unvan 1">
            <a:extLst>
              <a:ext uri="{FF2B5EF4-FFF2-40B4-BE49-F238E27FC236}">
                <a16:creationId xmlns:a16="http://schemas.microsoft.com/office/drawing/2014/main" xmlns="" id="{4081F577-505F-4919-BB30-1BB55CA0E23B}"/>
              </a:ext>
            </a:extLst>
          </p:cNvPr>
          <p:cNvSpPr txBox="1">
            <a:spLocks/>
          </p:cNvSpPr>
          <p:nvPr/>
        </p:nvSpPr>
        <p:spPr>
          <a:xfrm>
            <a:off x="2196593" y="382653"/>
            <a:ext cx="9446561"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spTree>
    <p:extLst>
      <p:ext uri="{BB962C8B-B14F-4D97-AF65-F5344CB8AC3E}">
        <p14:creationId xmlns:p14="http://schemas.microsoft.com/office/powerpoint/2010/main" val="3344896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Unvan 1">
            <a:extLst>
              <a:ext uri="{FF2B5EF4-FFF2-40B4-BE49-F238E27FC236}">
                <a16:creationId xmlns:a16="http://schemas.microsoft.com/office/drawing/2014/main" xmlns="" id="{79BD2573-5334-E64F-B11A-18C13DD43EBC}"/>
              </a:ext>
            </a:extLst>
          </p:cNvPr>
          <p:cNvSpPr txBox="1">
            <a:spLocks/>
          </p:cNvSpPr>
          <p:nvPr/>
        </p:nvSpPr>
        <p:spPr>
          <a:xfrm>
            <a:off x="2191109" y="388370"/>
            <a:ext cx="9403429"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EVRAKININ KUTULARA YERLEŞTİRİLMESİ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62</a:t>
            </a:fld>
            <a:endParaRPr lang="tr-TR" dirty="0"/>
          </a:p>
        </p:txBody>
      </p:sp>
      <p:pic>
        <p:nvPicPr>
          <p:cNvPr id="2" name="Resim 1">
            <a:extLst>
              <a:ext uri="{FF2B5EF4-FFF2-40B4-BE49-F238E27FC236}">
                <a16:creationId xmlns:a16="http://schemas.microsoft.com/office/drawing/2014/main" xmlns="" id="{48D0DF58-A901-4B4F-8CA4-3DDB4838DC1C}"/>
              </a:ext>
            </a:extLst>
          </p:cNvPr>
          <p:cNvPicPr>
            <a:picLocks noChangeAspect="1"/>
          </p:cNvPicPr>
          <p:nvPr/>
        </p:nvPicPr>
        <p:blipFill>
          <a:blip r:embed="rId2"/>
          <a:stretch>
            <a:fillRect/>
          </a:stretch>
        </p:blipFill>
        <p:spPr>
          <a:xfrm>
            <a:off x="2743199" y="1151988"/>
            <a:ext cx="2858789" cy="4546810"/>
          </a:xfrm>
          <a:prstGeom prst="rect">
            <a:avLst/>
          </a:prstGeom>
        </p:spPr>
      </p:pic>
      <p:pic>
        <p:nvPicPr>
          <p:cNvPr id="3" name="Resim 2">
            <a:extLst>
              <a:ext uri="{FF2B5EF4-FFF2-40B4-BE49-F238E27FC236}">
                <a16:creationId xmlns:a16="http://schemas.microsoft.com/office/drawing/2014/main" xmlns="" id="{34BB3DE5-2C3B-415A-AD4C-036BB8751617}"/>
              </a:ext>
            </a:extLst>
          </p:cNvPr>
          <p:cNvPicPr>
            <a:picLocks noChangeAspect="1"/>
          </p:cNvPicPr>
          <p:nvPr/>
        </p:nvPicPr>
        <p:blipFill>
          <a:blip r:embed="rId3"/>
          <a:stretch>
            <a:fillRect/>
          </a:stretch>
        </p:blipFill>
        <p:spPr>
          <a:xfrm>
            <a:off x="6590013" y="1151988"/>
            <a:ext cx="2667119" cy="4546810"/>
          </a:xfrm>
          <a:prstGeom prst="rect">
            <a:avLst/>
          </a:prstGeom>
        </p:spPr>
      </p:pic>
      <p:sp>
        <p:nvSpPr>
          <p:cNvPr id="5" name="Metin kutusu 4">
            <a:extLst>
              <a:ext uri="{FF2B5EF4-FFF2-40B4-BE49-F238E27FC236}">
                <a16:creationId xmlns:a16="http://schemas.microsoft.com/office/drawing/2014/main" xmlns="" id="{0C1D834E-B358-43D1-BA0C-66E68D4E6967}"/>
              </a:ext>
            </a:extLst>
          </p:cNvPr>
          <p:cNvSpPr txBox="1"/>
          <p:nvPr/>
        </p:nvSpPr>
        <p:spPr>
          <a:xfrm>
            <a:off x="481012" y="1666875"/>
            <a:ext cx="2262187" cy="830997"/>
          </a:xfrm>
          <a:prstGeom prst="rect">
            <a:avLst/>
          </a:prstGeom>
          <a:noFill/>
        </p:spPr>
        <p:txBody>
          <a:bodyPr wrap="square" rtlCol="0">
            <a:spAutoFit/>
          </a:bodyPr>
          <a:lstStyle/>
          <a:p>
            <a:r>
              <a:rPr lang="tr-TR" sz="2400" dirty="0">
                <a:solidFill>
                  <a:schemeClr val="bg1"/>
                </a:solidFill>
                <a:latin typeface="Calibri" panose="020F0502020204030204" pitchFamily="34" charset="0"/>
                <a:cs typeface="Calibri" panose="020F0502020204030204" pitchFamily="34" charset="0"/>
              </a:rPr>
              <a:t>Cevap kâğıdı dönüş poşetleri</a:t>
            </a:r>
          </a:p>
        </p:txBody>
      </p:sp>
      <p:sp>
        <p:nvSpPr>
          <p:cNvPr id="25" name="Metin kutusu 24">
            <a:extLst>
              <a:ext uri="{FF2B5EF4-FFF2-40B4-BE49-F238E27FC236}">
                <a16:creationId xmlns:a16="http://schemas.microsoft.com/office/drawing/2014/main" xmlns="" id="{4E3DB71C-6E20-4300-AE8C-0DDD5442A09C}"/>
              </a:ext>
            </a:extLst>
          </p:cNvPr>
          <p:cNvSpPr txBox="1"/>
          <p:nvPr/>
        </p:nvSpPr>
        <p:spPr>
          <a:xfrm>
            <a:off x="481011" y="2590800"/>
            <a:ext cx="2262187" cy="461665"/>
          </a:xfrm>
          <a:prstGeom prst="rect">
            <a:avLst/>
          </a:prstGeom>
          <a:noFill/>
        </p:spPr>
        <p:txBody>
          <a:bodyPr wrap="square" rtlCol="0">
            <a:spAutoFit/>
          </a:bodyPr>
          <a:lstStyle/>
          <a:p>
            <a:r>
              <a:rPr lang="tr-TR" sz="2400" dirty="0">
                <a:solidFill>
                  <a:schemeClr val="bg1"/>
                </a:solidFill>
                <a:latin typeface="Calibri" panose="020F0502020204030204" pitchFamily="34" charset="0"/>
                <a:cs typeface="Calibri" panose="020F0502020204030204" pitchFamily="34" charset="0"/>
              </a:rPr>
              <a:t>Bina Tutanağı</a:t>
            </a:r>
          </a:p>
        </p:txBody>
      </p:sp>
      <p:sp>
        <p:nvSpPr>
          <p:cNvPr id="26" name="Metin kutusu 25">
            <a:extLst>
              <a:ext uri="{FF2B5EF4-FFF2-40B4-BE49-F238E27FC236}">
                <a16:creationId xmlns:a16="http://schemas.microsoft.com/office/drawing/2014/main" xmlns="" id="{445F0BFD-5BE1-4AE1-AF42-48218F9F091D}"/>
              </a:ext>
            </a:extLst>
          </p:cNvPr>
          <p:cNvSpPr txBox="1"/>
          <p:nvPr/>
        </p:nvSpPr>
        <p:spPr>
          <a:xfrm>
            <a:off x="481010" y="3205371"/>
            <a:ext cx="2262187" cy="830997"/>
          </a:xfrm>
          <a:prstGeom prst="rect">
            <a:avLst/>
          </a:prstGeom>
          <a:noFill/>
        </p:spPr>
        <p:txBody>
          <a:bodyPr wrap="square" rtlCol="0">
            <a:spAutoFit/>
          </a:bodyPr>
          <a:lstStyle/>
          <a:p>
            <a:r>
              <a:rPr lang="tr-TR" sz="2400" dirty="0">
                <a:solidFill>
                  <a:schemeClr val="bg1"/>
                </a:solidFill>
                <a:latin typeface="Calibri" panose="020F0502020204030204" pitchFamily="34" charset="0"/>
                <a:cs typeface="Calibri" panose="020F0502020204030204" pitchFamily="34" charset="0"/>
              </a:rPr>
              <a:t>Sınav Uygulama Yönergesi</a:t>
            </a:r>
          </a:p>
        </p:txBody>
      </p:sp>
      <p:sp>
        <p:nvSpPr>
          <p:cNvPr id="27" name="Metin kutusu 26">
            <a:extLst>
              <a:ext uri="{FF2B5EF4-FFF2-40B4-BE49-F238E27FC236}">
                <a16:creationId xmlns:a16="http://schemas.microsoft.com/office/drawing/2014/main" xmlns="" id="{D9C64C32-3FE6-449A-AC9E-14003F376BA6}"/>
              </a:ext>
            </a:extLst>
          </p:cNvPr>
          <p:cNvSpPr txBox="1"/>
          <p:nvPr/>
        </p:nvSpPr>
        <p:spPr>
          <a:xfrm>
            <a:off x="9332351" y="1349164"/>
            <a:ext cx="2262187" cy="830997"/>
          </a:xfrm>
          <a:prstGeom prst="rect">
            <a:avLst/>
          </a:prstGeom>
          <a:noFill/>
        </p:spPr>
        <p:txBody>
          <a:bodyPr wrap="square" rtlCol="0">
            <a:spAutoFit/>
          </a:bodyPr>
          <a:lstStyle/>
          <a:p>
            <a:r>
              <a:rPr lang="tr-TR" sz="2400" dirty="0">
                <a:solidFill>
                  <a:schemeClr val="bg1"/>
                </a:solidFill>
                <a:latin typeface="Calibri" panose="020F0502020204030204" pitchFamily="34" charset="0"/>
                <a:cs typeface="Calibri" panose="020F0502020204030204" pitchFamily="34" charset="0"/>
              </a:rPr>
              <a:t>Sınav evrakı dönüş poşeti</a:t>
            </a:r>
          </a:p>
        </p:txBody>
      </p:sp>
      <p:sp>
        <p:nvSpPr>
          <p:cNvPr id="28" name="Metin kutusu 27">
            <a:extLst>
              <a:ext uri="{FF2B5EF4-FFF2-40B4-BE49-F238E27FC236}">
                <a16:creationId xmlns:a16="http://schemas.microsoft.com/office/drawing/2014/main" xmlns="" id="{5CA6FDC1-BE80-4F4F-8AB2-A140BC641AAA}"/>
              </a:ext>
            </a:extLst>
          </p:cNvPr>
          <p:cNvSpPr txBox="1"/>
          <p:nvPr/>
        </p:nvSpPr>
        <p:spPr>
          <a:xfrm>
            <a:off x="564539" y="5859742"/>
            <a:ext cx="10687514" cy="707886"/>
          </a:xfrm>
          <a:prstGeom prst="rect">
            <a:avLst/>
          </a:prstGeom>
          <a:noFill/>
        </p:spPr>
        <p:txBody>
          <a:bodyPr wrap="square" rtlCol="0">
            <a:spAutoFit/>
          </a:bodyPr>
          <a:lstStyle/>
          <a:p>
            <a:pPr algn="ctr"/>
            <a:r>
              <a:rPr lang="tr-TR" sz="2000" dirty="0">
                <a:solidFill>
                  <a:srgbClr val="FF0000"/>
                </a:solidFill>
              </a:rPr>
              <a:t>Sınav günü yazısı elden teslim edilmek üzere, kutular ile birlikte Bina Sınav Sorumlusu tarafından imza karşılığı Şehir İçi Nakil </a:t>
            </a:r>
            <a:r>
              <a:rPr lang="tr-TR" sz="2000" dirty="0" err="1">
                <a:solidFill>
                  <a:srgbClr val="FF0000"/>
                </a:solidFill>
              </a:rPr>
              <a:t>Görevlisi’ne</a:t>
            </a:r>
            <a:r>
              <a:rPr lang="tr-TR" sz="2000" dirty="0">
                <a:solidFill>
                  <a:srgbClr val="FF0000"/>
                </a:solidFill>
              </a:rPr>
              <a:t> verilecektir.</a:t>
            </a:r>
          </a:p>
        </p:txBody>
      </p:sp>
    </p:spTree>
    <p:extLst>
      <p:ext uri="{BB962C8B-B14F-4D97-AF65-F5344CB8AC3E}">
        <p14:creationId xmlns:p14="http://schemas.microsoft.com/office/powerpoint/2010/main" val="3642514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Metin kutusu 5"/>
          <p:cNvSpPr txBox="1"/>
          <p:nvPr/>
        </p:nvSpPr>
        <p:spPr>
          <a:xfrm>
            <a:off x="589084" y="1531813"/>
            <a:ext cx="10805747" cy="4124206"/>
          </a:xfrm>
          <a:prstGeom prst="rect">
            <a:avLst/>
          </a:prstGeom>
          <a:noFill/>
        </p:spPr>
        <p:txBody>
          <a:bodyPr wrap="square" rtlCol="0">
            <a:spAutoFit/>
          </a:bodyPr>
          <a:lstStyle/>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Görevli Değişiklik Formları, sınav günü Bina Sınav Sorumluları tarafından Sınav Görevli </a:t>
            </a:r>
            <a:r>
              <a:rPr lang="tr-TR" sz="2800" dirty="0" err="1">
                <a:solidFill>
                  <a:schemeClr val="bg1"/>
                </a:solidFill>
                <a:latin typeface="Calibri" panose="020F0502020204030204" pitchFamily="34" charset="0"/>
                <a:cs typeface="Calibri" panose="020F0502020204030204" pitchFamily="34" charset="0"/>
              </a:rPr>
              <a:t>Kartı’ndaki</a:t>
            </a:r>
            <a:r>
              <a:rPr lang="tr-TR" sz="2800" dirty="0">
                <a:solidFill>
                  <a:schemeClr val="bg1"/>
                </a:solidFill>
                <a:latin typeface="Calibri" panose="020F0502020204030204" pitchFamily="34" charset="0"/>
                <a:cs typeface="Calibri" panose="020F0502020204030204" pitchFamily="34" charset="0"/>
              </a:rPr>
              <a:t> sınav </a:t>
            </a:r>
            <a:r>
              <a:rPr lang="tr-TR" sz="2800" b="1" dirty="0">
                <a:solidFill>
                  <a:schemeClr val="bg1"/>
                </a:solidFill>
                <a:latin typeface="Calibri" panose="020F0502020204030204" pitchFamily="34" charset="0"/>
                <a:cs typeface="Calibri" panose="020F0502020204030204" pitchFamily="34" charset="0"/>
              </a:rPr>
              <a:t>görev kodu </a:t>
            </a:r>
            <a:r>
              <a:rPr lang="tr-TR" sz="2800" dirty="0">
                <a:solidFill>
                  <a:schemeClr val="bg1"/>
                </a:solidFill>
                <a:latin typeface="Calibri" panose="020F0502020204030204" pitchFamily="34" charset="0"/>
                <a:cs typeface="Calibri" panose="020F0502020204030204" pitchFamily="34" charset="0"/>
              </a:rPr>
              <a:t>kullanılarak güncellenecek ve Sınav Koordinatörlüğü’ne Şehir İçi Sınav Evrakı Nakil Görevlisi ile  gönderilecektir.</a:t>
            </a: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günü, sınavın yapıldığı bina ve salonlarda görev yapan sınav görevlilerinin; Salon Tutanakları ve ÖSYM Başkanlığı’na iletecekleri raporlar dışında adaylara, görevlilere, velilere veya başka üçüncü şahıslara herhangi bir TUTANAK VEYA RAPOR VERME sorumluluğu ve yetkisi yoktur.</a:t>
            </a:r>
          </a:p>
        </p:txBody>
      </p:sp>
      <p:sp>
        <p:nvSpPr>
          <p:cNvPr id="9" name="Unvan 1">
            <a:extLst>
              <a:ext uri="{FF2B5EF4-FFF2-40B4-BE49-F238E27FC236}">
                <a16:creationId xmlns:a16="http://schemas.microsoft.com/office/drawing/2014/main" xmlns="" id="{79BD2573-5334-E64F-B11A-18C13DD43EBC}"/>
              </a:ext>
            </a:extLst>
          </p:cNvPr>
          <p:cNvSpPr txBox="1">
            <a:spLocks/>
          </p:cNvSpPr>
          <p:nvPr/>
        </p:nvSpPr>
        <p:spPr>
          <a:xfrm>
            <a:off x="2191109" y="363320"/>
            <a:ext cx="9403429" cy="50794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63</a:t>
            </a:fld>
            <a:endParaRPr lang="tr-TR" dirty="0"/>
          </a:p>
        </p:txBody>
      </p:sp>
    </p:spTree>
    <p:extLst>
      <p:ext uri="{BB962C8B-B14F-4D97-AF65-F5344CB8AC3E}">
        <p14:creationId xmlns:p14="http://schemas.microsoft.com/office/powerpoint/2010/main" val="713561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630302"/>
            <a:ext cx="12192000"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6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BİNA SINAV SORUMLUSU YARDIMCISI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64</a:t>
            </a:fld>
            <a:endParaRPr lang="en-US" dirty="0"/>
          </a:p>
        </p:txBody>
      </p:sp>
    </p:spTree>
    <p:extLst>
      <p:ext uri="{BB962C8B-B14F-4D97-AF65-F5344CB8AC3E}">
        <p14:creationId xmlns:p14="http://schemas.microsoft.com/office/powerpoint/2010/main" val="4095294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844062" y="1740877"/>
            <a:ext cx="10629900" cy="4078039"/>
          </a:xfrm>
          <a:prstGeom prst="rect">
            <a:avLst/>
          </a:prstGeom>
          <a:noFill/>
        </p:spPr>
        <p:txBody>
          <a:bodyPr wrap="square" rtlCol="0">
            <a:spAutoFit/>
          </a:bodyPr>
          <a:lstStyle/>
          <a:p>
            <a:pPr marL="571500" indent="-5715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Sınavın başlama saatinden en geç 2 saat önce görev yapacağı binada hazır bulunur.</a:t>
            </a:r>
          </a:p>
          <a:p>
            <a:pPr marL="571500" indent="-5715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Her konuda Bina Sınav </a:t>
            </a:r>
            <a:r>
              <a:rPr lang="tr-TR" sz="2800" dirty="0" err="1">
                <a:solidFill>
                  <a:schemeClr val="bg1"/>
                </a:solidFill>
                <a:latin typeface="Calibri" panose="020F0502020204030204" pitchFamily="34" charset="0"/>
                <a:cs typeface="Calibri" panose="020F0502020204030204" pitchFamily="34" charset="0"/>
              </a:rPr>
              <a:t>Sorumlusu’na</a:t>
            </a:r>
            <a:r>
              <a:rPr lang="tr-TR" sz="2800" dirty="0">
                <a:solidFill>
                  <a:schemeClr val="bg1"/>
                </a:solidFill>
                <a:latin typeface="Calibri" panose="020F0502020204030204" pitchFamily="34" charset="0"/>
                <a:cs typeface="Calibri" panose="020F0502020204030204" pitchFamily="34" charset="0"/>
              </a:rPr>
              <a:t> yardım eder. </a:t>
            </a:r>
          </a:p>
          <a:p>
            <a:pPr marL="571500" indent="-5715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Bina Sınav </a:t>
            </a:r>
            <a:r>
              <a:rPr lang="tr-TR" sz="2800" dirty="0" err="1">
                <a:solidFill>
                  <a:schemeClr val="bg1"/>
                </a:solidFill>
                <a:latin typeface="Calibri" panose="020F0502020204030204" pitchFamily="34" charset="0"/>
                <a:cs typeface="Calibri" panose="020F0502020204030204" pitchFamily="34" charset="0"/>
              </a:rPr>
              <a:t>Sorumlusu’nun</a:t>
            </a:r>
            <a:r>
              <a:rPr lang="tr-TR" sz="2800" dirty="0">
                <a:solidFill>
                  <a:schemeClr val="bg1"/>
                </a:solidFill>
                <a:latin typeface="Calibri" panose="020F0502020204030204" pitchFamily="34" charset="0"/>
                <a:cs typeface="Calibri" panose="020F0502020204030204" pitchFamily="34" charset="0"/>
              </a:rPr>
              <a:t> görevleri arasında belirtilen işlemleri onunla birlikte yürütür.</a:t>
            </a:r>
          </a:p>
          <a:p>
            <a:pPr marL="571500" indent="-571500" algn="just">
              <a:spcBef>
                <a:spcPts val="600"/>
              </a:spcBef>
              <a:spcAft>
                <a:spcPts val="600"/>
              </a:spcAft>
              <a:buFont typeface="Wingdings" panose="05000000000000000000" pitchFamily="2" charset="2"/>
              <a:buChar char="§"/>
            </a:pPr>
            <a:r>
              <a:rPr lang="tr-TR" sz="2800" b="1" dirty="0">
                <a:solidFill>
                  <a:srgbClr val="FF0000"/>
                </a:solidFill>
                <a:latin typeface="Calibri" panose="020F0502020204030204" pitchFamily="34" charset="0"/>
                <a:cs typeface="Calibri" panose="020F0502020204030204" pitchFamily="34" charset="0"/>
              </a:rPr>
              <a:t>Bina giriş kapılarındaki görevli ve aday alım süreçlerinin  </a:t>
            </a:r>
            <a:r>
              <a:rPr lang="tr-TR" sz="2800" dirty="0">
                <a:solidFill>
                  <a:schemeClr val="bg1"/>
                </a:solidFill>
                <a:latin typeface="Calibri" panose="020F0502020204030204" pitchFamily="34" charset="0"/>
                <a:cs typeface="Calibri" panose="020F0502020204030204" pitchFamily="34" charset="0"/>
              </a:rPr>
              <a:t>yönetimini sağlar, gerektiğinde yardım eder ve gerekli duyuruları yapar. </a:t>
            </a:r>
          </a:p>
          <a:p>
            <a:pPr algn="just"/>
            <a:endParaRPr lang="tr-TR" sz="2800" dirty="0">
              <a:solidFill>
                <a:schemeClr val="bg1"/>
              </a:solidFill>
              <a:latin typeface="Calibri" panose="020F0502020204030204" pitchFamily="34" charset="0"/>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65230" y="450764"/>
            <a:ext cx="9429308" cy="6534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4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 YARDIMCISI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65</a:t>
            </a:fld>
            <a:endParaRPr lang="tr-TR" dirty="0"/>
          </a:p>
        </p:txBody>
      </p:sp>
    </p:spTree>
    <p:extLst>
      <p:ext uri="{BB962C8B-B14F-4D97-AF65-F5344CB8AC3E}">
        <p14:creationId xmlns:p14="http://schemas.microsoft.com/office/powerpoint/2010/main" val="2328704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619136" y="1469309"/>
            <a:ext cx="10852573" cy="4278094"/>
          </a:xfrm>
          <a:prstGeom prst="rect">
            <a:avLst/>
          </a:prstGeom>
          <a:noFill/>
        </p:spPr>
        <p:txBody>
          <a:bodyPr wrap="square" rtlCol="0">
            <a:spAutoFit/>
          </a:bodyPr>
          <a:lstStyle/>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Görev yaptığı sınav binasına </a:t>
            </a:r>
            <a:r>
              <a:rPr lang="tr-TR" sz="2800" dirty="0">
                <a:solidFill>
                  <a:srgbClr val="FF0000"/>
                </a:solidFill>
                <a:latin typeface="Calibri" panose="020F0502020204030204" pitchFamily="34" charset="0"/>
                <a:cs typeface="Calibri" panose="020F0502020204030204" pitchFamily="34" charset="0"/>
              </a:rPr>
              <a:t>Bina Cihaz Görevlisi atanmamış ve sadece Bina Girişi ve Bina Sınav Sorumlusu (BSS) odasında saate entegre kamera ile kayıt yapılacak ise </a:t>
            </a:r>
            <a:r>
              <a:rPr lang="tr-TR" sz="2800" dirty="0">
                <a:solidFill>
                  <a:schemeClr val="bg1"/>
                </a:solidFill>
                <a:latin typeface="Calibri" panose="020F0502020204030204" pitchFamily="34" charset="0"/>
                <a:cs typeface="Calibri" panose="020F0502020204030204" pitchFamily="34" charset="0"/>
              </a:rPr>
              <a:t>bu cihazların teslim alınması, aparatlara takılması, çalışır hâle getirilmesi ve geri teslim edilmesinden de sorumludur.</a:t>
            </a:r>
          </a:p>
          <a:p>
            <a:pPr marL="457200" indent="-457200" algn="just">
              <a:spcBef>
                <a:spcPts val="1200"/>
              </a:spcBef>
              <a:spcAft>
                <a:spcPts val="1200"/>
              </a:spcAft>
              <a:buFont typeface="Wingdings" panose="05000000000000000000" pitchFamily="2" charset="2"/>
              <a:buChar char="§"/>
            </a:pPr>
            <a:r>
              <a:rPr lang="tr-TR" sz="2800" b="1" dirty="0">
                <a:solidFill>
                  <a:schemeClr val="bg1"/>
                </a:solidFill>
                <a:latin typeface="Calibri" panose="020F0502020204030204" pitchFamily="34" charset="0"/>
                <a:cs typeface="Calibri" panose="020F0502020204030204" pitchFamily="34" charset="0"/>
              </a:rPr>
              <a:t>Cep telefonunu  Bina Sınav </a:t>
            </a:r>
            <a:r>
              <a:rPr lang="tr-TR" sz="2800" b="1" dirty="0" err="1">
                <a:solidFill>
                  <a:schemeClr val="bg1"/>
                </a:solidFill>
                <a:latin typeface="Calibri" panose="020F0502020204030204" pitchFamily="34" charset="0"/>
                <a:cs typeface="Calibri" panose="020F0502020204030204" pitchFamily="34" charset="0"/>
              </a:rPr>
              <a:t>Sorumlusu’nun</a:t>
            </a:r>
            <a:r>
              <a:rPr lang="tr-TR" sz="2800" b="1" dirty="0">
                <a:solidFill>
                  <a:schemeClr val="bg1"/>
                </a:solidFill>
                <a:latin typeface="Calibri" panose="020F0502020204030204" pitchFamily="34" charset="0"/>
                <a:cs typeface="Calibri" panose="020F0502020204030204" pitchFamily="34" charset="0"/>
              </a:rPr>
              <a:t> göreve gelmediği durumda kullanmak üzere</a:t>
            </a:r>
            <a:r>
              <a:rPr lang="tr-TR" sz="2800" dirty="0">
                <a:solidFill>
                  <a:schemeClr val="bg1"/>
                </a:solidFill>
                <a:latin typeface="Calibri" panose="020F0502020204030204" pitchFamily="34" charset="0"/>
                <a:cs typeface="Calibri" panose="020F0502020204030204" pitchFamily="34" charset="0"/>
              </a:rPr>
              <a:t>, </a:t>
            </a:r>
            <a:r>
              <a:rPr lang="tr-TR" sz="2800" dirty="0">
                <a:solidFill>
                  <a:srgbClr val="FF0000"/>
                </a:solidFill>
                <a:latin typeface="Calibri" panose="020F0502020204030204" pitchFamily="34" charset="0"/>
                <a:cs typeface="Calibri" panose="020F0502020204030204" pitchFamily="34" charset="0"/>
              </a:rPr>
              <a:t>kapatılmış bir şekilde, </a:t>
            </a:r>
            <a:r>
              <a:rPr lang="it-IT" sz="2800" dirty="0">
                <a:solidFill>
                  <a:schemeClr val="bg1"/>
                </a:solidFill>
                <a:latin typeface="Calibri" panose="020F0502020204030204" pitchFamily="34" charset="0"/>
                <a:cs typeface="Calibri" panose="020F0502020204030204" pitchFamily="34" charset="0"/>
              </a:rPr>
              <a:t>Bina Yöneticisi tarafından belirlenen</a:t>
            </a:r>
            <a:r>
              <a:rPr lang="tr-TR" sz="2800" dirty="0">
                <a:solidFill>
                  <a:schemeClr val="bg1"/>
                </a:solidFill>
                <a:latin typeface="Calibri" panose="020F0502020204030204" pitchFamily="34" charset="0"/>
                <a:cs typeface="Calibri" panose="020F0502020204030204" pitchFamily="34" charset="0"/>
              </a:rPr>
              <a:t>, diğer görevlilerin araç anahtarları ve basit olmayan ev anahtarlarını koyduğu yere bırakacaktır.</a:t>
            </a: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SINAV SORUMLUSU YARDIMCISI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66</a:t>
            </a:fld>
            <a:endParaRPr lang="tr-TR" dirty="0"/>
          </a:p>
        </p:txBody>
      </p:sp>
      <p:pic>
        <p:nvPicPr>
          <p:cNvPr id="2" name="Resim 1"/>
          <p:cNvPicPr>
            <a:picLocks noChangeAspect="1"/>
          </p:cNvPicPr>
          <p:nvPr/>
        </p:nvPicPr>
        <p:blipFill>
          <a:blip r:embed="rId2"/>
          <a:stretch>
            <a:fillRect/>
          </a:stretch>
        </p:blipFill>
        <p:spPr>
          <a:xfrm>
            <a:off x="8510923" y="5695470"/>
            <a:ext cx="1367344" cy="1042506"/>
          </a:xfrm>
          <a:prstGeom prst="rect">
            <a:avLst/>
          </a:prstGeom>
        </p:spPr>
      </p:pic>
      <p:pic>
        <p:nvPicPr>
          <p:cNvPr id="3" name="Resim 2"/>
          <p:cNvPicPr>
            <a:picLocks noChangeAspect="1"/>
          </p:cNvPicPr>
          <p:nvPr/>
        </p:nvPicPr>
        <p:blipFill>
          <a:blip r:embed="rId3"/>
          <a:stretch>
            <a:fillRect/>
          </a:stretch>
        </p:blipFill>
        <p:spPr>
          <a:xfrm>
            <a:off x="9194595" y="5354064"/>
            <a:ext cx="201185" cy="682811"/>
          </a:xfrm>
          <a:prstGeom prst="rect">
            <a:avLst/>
          </a:prstGeom>
        </p:spPr>
      </p:pic>
      <p:sp>
        <p:nvSpPr>
          <p:cNvPr id="9" name="Unvan 1">
            <a:extLst>
              <a:ext uri="{FF2B5EF4-FFF2-40B4-BE49-F238E27FC236}">
                <a16:creationId xmlns:a16="http://schemas.microsoft.com/office/drawing/2014/main" xmlns="" id="{3F3CD0A5-28FE-48BC-BDF7-4B6ABED5813F}"/>
              </a:ext>
            </a:extLst>
          </p:cNvPr>
          <p:cNvSpPr txBox="1">
            <a:spLocks/>
          </p:cNvSpPr>
          <p:nvPr/>
        </p:nvSpPr>
        <p:spPr>
          <a:xfrm>
            <a:off x="2165230" y="450764"/>
            <a:ext cx="9429308" cy="65341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SINAV SORUMLUSU YARDIMCISI</a:t>
            </a:r>
          </a:p>
        </p:txBody>
      </p:sp>
    </p:spTree>
    <p:extLst>
      <p:ext uri="{BB962C8B-B14F-4D97-AF65-F5344CB8AC3E}">
        <p14:creationId xmlns:p14="http://schemas.microsoft.com/office/powerpoint/2010/main" val="24222750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766195"/>
            <a:ext cx="12192000"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BİNA YÖNETİCİSİ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67</a:t>
            </a:fld>
            <a:endParaRPr lang="en-US" dirty="0"/>
          </a:p>
        </p:txBody>
      </p:sp>
    </p:spTree>
    <p:extLst>
      <p:ext uri="{BB962C8B-B14F-4D97-AF65-F5344CB8AC3E}">
        <p14:creationId xmlns:p14="http://schemas.microsoft.com/office/powerpoint/2010/main" val="3336150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613739" y="1588641"/>
            <a:ext cx="11218837" cy="4893647"/>
          </a:xfrm>
          <a:prstGeom prst="rect">
            <a:avLst/>
          </a:prstGeom>
        </p:spPr>
        <p:txBody>
          <a:bodyPr wrap="square">
            <a:spAutoFit/>
          </a:bodyPr>
          <a:lstStyle/>
          <a:p>
            <a:pPr algn="just">
              <a:spcBef>
                <a:spcPts val="1200"/>
              </a:spcBef>
              <a:spcAft>
                <a:spcPts val="1200"/>
              </a:spcAft>
            </a:pPr>
            <a:r>
              <a:rPr lang="tr-TR" sz="2800" b="1" dirty="0">
                <a:solidFill>
                  <a:schemeClr val="bg1"/>
                </a:solidFill>
                <a:latin typeface="Calibri" panose="020F0502020204030204" pitchFamily="34" charset="0"/>
                <a:cs typeface="Calibri" panose="020F0502020204030204" pitchFamily="34" charset="0"/>
              </a:rPr>
              <a:t>Sınav gününden önce;</a:t>
            </a:r>
          </a:p>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binasının temizliği, arızalı/bozuk/kırık bütün sıraların sınava uygun hale getirilmesi ve lavaboların kullanıma hazır hale getirilmesini sağlayınız.</a:t>
            </a:r>
          </a:p>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güvenliği nedeniyle sınav öncesi sınav salonunu görmek isteyen hiçbir adayın ve/veya yakınının sınav binasının içine girmesine izin vermeyiniz. </a:t>
            </a:r>
          </a:p>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Her sınav salonuna çalışır durumda en az bir adet ÖSYM logolu analog duvar saati asılmasını ve doğru zamanı göstermesini sağlayınız.</a:t>
            </a:r>
          </a:p>
        </p:txBody>
      </p:sp>
      <p:sp>
        <p:nvSpPr>
          <p:cNvPr id="11" name="Unvan 1">
            <a:extLst>
              <a:ext uri="{FF2B5EF4-FFF2-40B4-BE49-F238E27FC236}">
                <a16:creationId xmlns:a16="http://schemas.microsoft.com/office/drawing/2014/main" xmlns="" id="{79BD2573-5334-E64F-B11A-18C13DD43EBC}"/>
              </a:ext>
            </a:extLst>
          </p:cNvPr>
          <p:cNvSpPr txBox="1">
            <a:spLocks/>
          </p:cNvSpPr>
          <p:nvPr/>
        </p:nvSpPr>
        <p:spPr>
          <a:xfrm>
            <a:off x="2238902" y="297856"/>
            <a:ext cx="9394802" cy="61654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dirty="0">
              <a:solidFill>
                <a:schemeClr val="bg1"/>
              </a:solidFill>
            </a:endParaRPr>
          </a:p>
        </p:txBody>
      </p:sp>
      <p:sp>
        <p:nvSpPr>
          <p:cNvPr id="15" name="Unvan 1">
            <a:extLst>
              <a:ext uri="{FF2B5EF4-FFF2-40B4-BE49-F238E27FC236}">
                <a16:creationId xmlns:a16="http://schemas.microsoft.com/office/drawing/2014/main" xmlns="" id="{79BD2573-5334-E64F-B11A-18C13DD43EBC}"/>
              </a:ext>
            </a:extLst>
          </p:cNvPr>
          <p:cNvSpPr txBox="1">
            <a:spLocks/>
          </p:cNvSpPr>
          <p:nvPr/>
        </p:nvSpPr>
        <p:spPr>
          <a:xfrm>
            <a:off x="2199736" y="375711"/>
            <a:ext cx="9394802" cy="41399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800"/>
              </a:spcBef>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YÖNETİCİSİ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68</a:t>
            </a:fld>
            <a:endParaRPr lang="tr-TR" dirty="0"/>
          </a:p>
        </p:txBody>
      </p:sp>
    </p:spTree>
    <p:extLst>
      <p:ext uri="{BB962C8B-B14F-4D97-AF65-F5344CB8AC3E}">
        <p14:creationId xmlns:p14="http://schemas.microsoft.com/office/powerpoint/2010/main" val="2480406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p:cNvSpPr txBox="1">
            <a:spLocks/>
          </p:cNvSpPr>
          <p:nvPr/>
        </p:nvSpPr>
        <p:spPr>
          <a:xfrm>
            <a:off x="507077" y="6356909"/>
            <a:ext cx="942162" cy="36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000" b="1"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748946" y="2061980"/>
            <a:ext cx="7041742" cy="3185487"/>
          </a:xfrm>
          <a:prstGeom prst="rect">
            <a:avLst/>
          </a:prstGeom>
        </p:spPr>
        <p:txBody>
          <a:bodyPr wrap="square">
            <a:spAutoFit/>
          </a:bodyPr>
          <a:lstStyle/>
          <a:p>
            <a:pPr lvl="0" algn="just">
              <a:spcBef>
                <a:spcPts val="600"/>
              </a:spcBef>
              <a:spcAft>
                <a:spcPts val="600"/>
              </a:spcAft>
            </a:pPr>
            <a:r>
              <a:rPr lang="tr-TR" sz="2800" b="1" dirty="0">
                <a:solidFill>
                  <a:schemeClr val="bg1"/>
                </a:solidFill>
                <a:latin typeface="Calibri" panose="020F0502020204030204" pitchFamily="34" charset="0"/>
                <a:cs typeface="Calibri" panose="020F0502020204030204" pitchFamily="34" charset="0"/>
              </a:rPr>
              <a:t>Sınav gününden önce;</a:t>
            </a:r>
          </a:p>
          <a:p>
            <a:pPr lvl="0" algn="just"/>
            <a:r>
              <a:rPr lang="tr-TR" sz="2800" dirty="0">
                <a:solidFill>
                  <a:schemeClr val="bg1"/>
                </a:solidFill>
                <a:latin typeface="Calibri" panose="020F0502020204030204" pitchFamily="34" charset="0"/>
                <a:cs typeface="Calibri" panose="020F0502020204030204" pitchFamily="34" charset="0"/>
              </a:rPr>
              <a:t>Sınav salonlarındaki sıraların, sınavdan önce sınav salon kapılarına asılmak üzere ÖSYM tarafından gönderilen </a:t>
            </a:r>
            <a:r>
              <a:rPr lang="tr-TR" sz="2800" b="1" dirty="0">
                <a:solidFill>
                  <a:schemeClr val="bg1"/>
                </a:solidFill>
                <a:latin typeface="Calibri" panose="020F0502020204030204" pitchFamily="34" charset="0"/>
                <a:cs typeface="Calibri" panose="020F0502020204030204" pitchFamily="34" charset="0"/>
              </a:rPr>
              <a:t>Salon Tanıtım </a:t>
            </a:r>
            <a:r>
              <a:rPr lang="tr-TR" sz="2800" b="1" dirty="0" err="1">
                <a:solidFill>
                  <a:schemeClr val="bg1"/>
                </a:solidFill>
                <a:latin typeface="Calibri" panose="020F0502020204030204" pitchFamily="34" charset="0"/>
                <a:cs typeface="Calibri" panose="020F0502020204030204" pitchFamily="34" charset="0"/>
              </a:rPr>
              <a:t>Formu’nda</a:t>
            </a:r>
            <a:r>
              <a:rPr lang="tr-TR" sz="2800" b="1" dirty="0">
                <a:solidFill>
                  <a:schemeClr val="bg1"/>
                </a:solidFill>
                <a:latin typeface="Calibri" panose="020F0502020204030204" pitchFamily="34" charset="0"/>
                <a:cs typeface="Calibri" panose="020F0502020204030204" pitchFamily="34" charset="0"/>
              </a:rPr>
              <a:t> </a:t>
            </a:r>
            <a:r>
              <a:rPr lang="tr-TR" sz="2800" dirty="0">
                <a:solidFill>
                  <a:schemeClr val="bg1"/>
                </a:solidFill>
                <a:latin typeface="Calibri" panose="020F0502020204030204" pitchFamily="34" charset="0"/>
                <a:cs typeface="Calibri" panose="020F0502020204030204" pitchFamily="34" charset="0"/>
              </a:rPr>
              <a:t>yer alan oturma düzenine göre numaralandırılmasını sağlayınız.</a:t>
            </a:r>
          </a:p>
          <a:p>
            <a:pPr lvl="0" algn="just"/>
            <a:endParaRPr lang="tr-TR" sz="2800" dirty="0">
              <a:solidFill>
                <a:schemeClr val="bg1"/>
              </a:solidFill>
              <a:latin typeface="Calibri" panose="020F0502020204030204" pitchFamily="34" charset="0"/>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10" name="Unvan 1">
            <a:extLst>
              <a:ext uri="{FF2B5EF4-FFF2-40B4-BE49-F238E27FC236}">
                <a16:creationId xmlns:a16="http://schemas.microsoft.com/office/drawing/2014/main" xmlns="" id="{79BD2573-5334-E64F-B11A-18C13DD43EBC}"/>
              </a:ext>
            </a:extLst>
          </p:cNvPr>
          <p:cNvSpPr txBox="1">
            <a:spLocks/>
          </p:cNvSpPr>
          <p:nvPr/>
        </p:nvSpPr>
        <p:spPr>
          <a:xfrm>
            <a:off x="3397116" y="171854"/>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bg1"/>
              </a:solidFill>
              <a:effectLst>
                <a:outerShdw blurRad="38100" dist="38100" dir="2700000" algn="tl">
                  <a:srgbClr val="000000">
                    <a:alpha val="43137"/>
                  </a:srgbClr>
                </a:outerShdw>
              </a:effectLst>
            </a:endParaRPr>
          </a:p>
        </p:txBody>
      </p:sp>
      <p:sp>
        <p:nvSpPr>
          <p:cNvPr id="13" name="Unvan 1">
            <a:extLst>
              <a:ext uri="{FF2B5EF4-FFF2-40B4-BE49-F238E27FC236}">
                <a16:creationId xmlns:a16="http://schemas.microsoft.com/office/drawing/2014/main" xmlns="" id="{79BD2573-5334-E64F-B11A-18C13DD43EBC}"/>
              </a:ext>
            </a:extLst>
          </p:cNvPr>
          <p:cNvSpPr txBox="1">
            <a:spLocks/>
          </p:cNvSpPr>
          <p:nvPr/>
        </p:nvSpPr>
        <p:spPr>
          <a:xfrm>
            <a:off x="3357950" y="515351"/>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1800"/>
              </a:spcBef>
              <a:defRPr/>
            </a:pPr>
            <a:r>
              <a:rPr lang="tr-TR" sz="2400" dirty="0">
                <a:latin typeface="Calibri" panose="020F0502020204030204" pitchFamily="34" charset="0"/>
                <a:ea typeface="ＭＳ Ｐゴシック" pitchFamily="34" charset="-128"/>
                <a:cs typeface="Calibri" panose="020F0502020204030204" pitchFamily="34" charset="0"/>
              </a:rPr>
              <a:t>BİNA YÖNETİCİSİ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69</a:t>
            </a:fld>
            <a:endParaRPr lang="tr-TR" dirty="0"/>
          </a:p>
        </p:txBody>
      </p:sp>
      <p:pic>
        <p:nvPicPr>
          <p:cNvPr id="14" name="Resim 13"/>
          <p:cNvPicPr>
            <a:picLocks noChangeAspect="1"/>
          </p:cNvPicPr>
          <p:nvPr/>
        </p:nvPicPr>
        <p:blipFill>
          <a:blip r:embed="rId2"/>
          <a:stretch>
            <a:fillRect/>
          </a:stretch>
        </p:blipFill>
        <p:spPr>
          <a:xfrm>
            <a:off x="8110728" y="1194991"/>
            <a:ext cx="3313180" cy="4290973"/>
          </a:xfrm>
          <a:prstGeom prst="rect">
            <a:avLst/>
          </a:prstGeom>
        </p:spPr>
      </p:pic>
      <p:sp>
        <p:nvSpPr>
          <p:cNvPr id="11" name="Unvan 1">
            <a:extLst>
              <a:ext uri="{FF2B5EF4-FFF2-40B4-BE49-F238E27FC236}">
                <a16:creationId xmlns:a16="http://schemas.microsoft.com/office/drawing/2014/main" xmlns="" id="{4D6DA8F8-EC9A-4CF5-8A9D-6558A9602232}"/>
              </a:ext>
            </a:extLst>
          </p:cNvPr>
          <p:cNvSpPr txBox="1">
            <a:spLocks/>
          </p:cNvSpPr>
          <p:nvPr/>
        </p:nvSpPr>
        <p:spPr>
          <a:xfrm>
            <a:off x="2199736" y="375711"/>
            <a:ext cx="9394802" cy="41399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800"/>
              </a:spcBef>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YÖNETİCİSİ</a:t>
            </a:r>
          </a:p>
        </p:txBody>
      </p:sp>
    </p:spTree>
    <p:extLst>
      <p:ext uri="{BB962C8B-B14F-4D97-AF65-F5344CB8AC3E}">
        <p14:creationId xmlns:p14="http://schemas.microsoft.com/office/powerpoint/2010/main" val="3642864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525604" y="1646272"/>
            <a:ext cx="9523281" cy="4985980"/>
          </a:xfrm>
          <a:prstGeom prst="rect">
            <a:avLst/>
          </a:prstGeom>
          <a:noFill/>
        </p:spPr>
        <p:txBody>
          <a:bodyPr wrap="square" rtlCol="0">
            <a:spAutoFit/>
          </a:bodyPr>
          <a:lstStyle/>
          <a:p>
            <a:pPr algn="just">
              <a:spcBef>
                <a:spcPts val="600"/>
              </a:spcBef>
              <a:spcAft>
                <a:spcPts val="600"/>
              </a:spcAft>
            </a:pPr>
            <a:r>
              <a:rPr lang="tr-TR" sz="2800" b="1" dirty="0">
                <a:solidFill>
                  <a:schemeClr val="bg1"/>
                </a:solidFill>
                <a:latin typeface="Calibri" panose="020F0502020204030204" pitchFamily="34" charset="0"/>
                <a:cs typeface="Calibri" panose="020F0502020204030204" pitchFamily="34" charset="0"/>
              </a:rPr>
              <a:t>Sınav günü;</a:t>
            </a:r>
          </a:p>
          <a:p>
            <a:pPr marL="457200" indent="-457200" algn="just">
              <a:spcBef>
                <a:spcPts val="600"/>
              </a:spcBef>
              <a:spcAft>
                <a:spcPts val="600"/>
              </a:spcAft>
              <a:buFont typeface="Wingdings" panose="05000000000000000000" pitchFamily="2" charset="2"/>
              <a:buChar char="§"/>
            </a:pPr>
            <a:r>
              <a:rPr lang="tr-TR" sz="2400" dirty="0">
                <a:solidFill>
                  <a:schemeClr val="bg1"/>
                </a:solidFill>
                <a:latin typeface="Calibri" panose="020F0502020204030204" pitchFamily="34" charset="0"/>
                <a:ea typeface="ＭＳ Ｐゴシック" pitchFamily="34" charset="-128"/>
                <a:cs typeface="Calibri" panose="020F0502020204030204" pitchFamily="34" charset="0"/>
              </a:rPr>
              <a:t>Sınavın başlama saatinden en az 2 saat önce sınavın yapılacağı binada hazır bulununuz.</a:t>
            </a:r>
          </a:p>
          <a:p>
            <a:pPr marL="457200" indent="-457200" algn="just">
              <a:spcBef>
                <a:spcPts val="600"/>
              </a:spcBef>
              <a:spcAft>
                <a:spcPts val="600"/>
              </a:spcAft>
              <a:buFont typeface="Wingdings" panose="05000000000000000000" pitchFamily="2" charset="2"/>
              <a:buChar char="§"/>
            </a:pPr>
            <a:r>
              <a:rPr lang="tr-TR" altLang="tr-TR" sz="2400" dirty="0">
                <a:solidFill>
                  <a:schemeClr val="bg1"/>
                </a:solidFill>
                <a:latin typeface="Calibri" panose="020F0502020204030204" pitchFamily="34" charset="0"/>
                <a:ea typeface="ＭＳ Ｐゴシック" pitchFamily="34" charset="-128"/>
                <a:cs typeface="Calibri" panose="020F0502020204030204" pitchFamily="34" charset="0"/>
              </a:rPr>
              <a:t>Sınav günü binada sınav görevi olmayan kurum çalışanlarının binaya gelmemeleri için sınav gününden önce gerekli uyarılarda </a:t>
            </a:r>
            <a:r>
              <a:rPr lang="tr-TR" sz="2400" dirty="0">
                <a:solidFill>
                  <a:schemeClr val="bg1"/>
                </a:solidFill>
                <a:latin typeface="Calibri" panose="020F0502020204030204" pitchFamily="34" charset="0"/>
                <a:ea typeface="ＭＳ Ｐゴシック" pitchFamily="34" charset="-128"/>
                <a:cs typeface="Calibri" panose="020F0502020204030204" pitchFamily="34" charset="0"/>
              </a:rPr>
              <a:t>bulununuz</a:t>
            </a:r>
            <a:r>
              <a:rPr lang="tr-TR" altLang="tr-TR" sz="2400" dirty="0">
                <a:solidFill>
                  <a:schemeClr val="bg1"/>
                </a:solidFill>
                <a:latin typeface="Calibri" panose="020F0502020204030204" pitchFamily="34" charset="0"/>
                <a:ea typeface="ＭＳ Ｐゴシック" pitchFamily="34" charset="-128"/>
                <a:cs typeface="Calibri" panose="020F0502020204030204" pitchFamily="34" charset="0"/>
              </a:rPr>
              <a:t>.</a:t>
            </a:r>
          </a:p>
          <a:p>
            <a:pPr marL="457200" indent="-457200" algn="just">
              <a:spcBef>
                <a:spcPts val="600"/>
              </a:spcBef>
              <a:spcAft>
                <a:spcPts val="600"/>
              </a:spcAft>
              <a:buFont typeface="Wingdings" panose="05000000000000000000" pitchFamily="2" charset="2"/>
              <a:buChar char="§"/>
            </a:pPr>
            <a:r>
              <a:rPr lang="tr-TR" sz="2400" dirty="0">
                <a:solidFill>
                  <a:schemeClr val="bg1"/>
                </a:solidFill>
                <a:latin typeface="Calibri" panose="020F0502020204030204" pitchFamily="34" charset="0"/>
                <a:cs typeface="Calibri" panose="020F0502020204030204" pitchFamily="34" charset="0"/>
              </a:rPr>
              <a:t>Sınav salonlarının havalandırılmasını ve mevsim şartlarına göre ısıtılmasını/soğutulmasını sağlayınız.</a:t>
            </a:r>
          </a:p>
          <a:p>
            <a:pPr marL="457200" indent="-457200" algn="just">
              <a:spcBef>
                <a:spcPts val="600"/>
              </a:spcBef>
              <a:spcAft>
                <a:spcPts val="600"/>
              </a:spcAft>
              <a:buFont typeface="Wingdings" panose="05000000000000000000" pitchFamily="2" charset="2"/>
              <a:buChar char="§"/>
            </a:pPr>
            <a:r>
              <a:rPr lang="tr-TR" sz="2400" dirty="0">
                <a:solidFill>
                  <a:schemeClr val="bg1"/>
                </a:solidFill>
                <a:latin typeface="Calibri" panose="020F0502020204030204" pitchFamily="34" charset="0"/>
                <a:cs typeface="Calibri" panose="020F0502020204030204" pitchFamily="34" charset="0"/>
              </a:rPr>
              <a:t>Sınav binasında sınavın başlama ve bitiş saatini belirtmek için zil çalınmasına engel olunuz.</a:t>
            </a:r>
          </a:p>
          <a:p>
            <a:pPr marL="457200" indent="-457200" algn="just">
              <a:spcBef>
                <a:spcPts val="600"/>
              </a:spcBef>
              <a:spcAft>
                <a:spcPts val="600"/>
              </a:spcAft>
              <a:buFont typeface="Wingdings" panose="05000000000000000000" pitchFamily="2" charset="2"/>
              <a:buChar char="§"/>
            </a:pPr>
            <a:r>
              <a:rPr lang="tr-TR" sz="2400" dirty="0">
                <a:solidFill>
                  <a:schemeClr val="bg1"/>
                </a:solidFill>
                <a:latin typeface="Calibri" panose="020F0502020204030204" pitchFamily="34" charset="0"/>
                <a:cs typeface="Calibri" panose="020F0502020204030204" pitchFamily="34" charset="0"/>
              </a:rPr>
              <a:t>Salonlara sınavın başlangıç ve bitiş saatlerini yazmak için kalem/tebeşir temin ediniz.</a:t>
            </a:r>
            <a:endParaRPr lang="tr-TR" altLang="tr-TR" sz="2200" dirty="0">
              <a:solidFill>
                <a:schemeClr val="bg1"/>
              </a:solidFill>
              <a:latin typeface="Calibri" panose="020F0502020204030204" pitchFamily="34" charset="0"/>
              <a:ea typeface="ＭＳ Ｐゴシック" pitchFamily="34" charset="-128"/>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57950" y="368782"/>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BNA YÖNETİCİSİ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70</a:t>
            </a:fld>
            <a:endParaRPr lang="tr-TR" dirty="0"/>
          </a:p>
        </p:txBody>
      </p:sp>
      <p:pic>
        <p:nvPicPr>
          <p:cNvPr id="6" name="Picture 2" descr="Image result for no bell">
            <a:extLst>
              <a:ext uri="{FF2B5EF4-FFF2-40B4-BE49-F238E27FC236}">
                <a16:creationId xmlns:a16="http://schemas.microsoft.com/office/drawing/2014/main" xmlns="" id="{0A90EB60-DC25-4879-BB12-ACC53AB236C7}"/>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b="8497"/>
          <a:stretch/>
        </p:blipFill>
        <p:spPr bwMode="auto">
          <a:xfrm>
            <a:off x="10228402" y="1207731"/>
            <a:ext cx="1537347" cy="15174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cholk">
            <a:extLst>
              <a:ext uri="{FF2B5EF4-FFF2-40B4-BE49-F238E27FC236}">
                <a16:creationId xmlns:a16="http://schemas.microsoft.com/office/drawing/2014/main" xmlns="" id="{3A39E25E-1C8B-4BB5-ABBE-AE8FD25969F8}"/>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8831" t="32448" r="8734" b="25250"/>
          <a:stretch/>
        </p:blipFill>
        <p:spPr bwMode="auto">
          <a:xfrm>
            <a:off x="10129049" y="3180110"/>
            <a:ext cx="1816217" cy="11368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result for board marker pen">
            <a:extLst>
              <a:ext uri="{FF2B5EF4-FFF2-40B4-BE49-F238E27FC236}">
                <a16:creationId xmlns:a16="http://schemas.microsoft.com/office/drawing/2014/main" xmlns="" id="{B453CD5E-8871-48E5-BD36-1D059D3D4EF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228402" y="4841512"/>
            <a:ext cx="1617513" cy="1617513"/>
          </a:xfrm>
          <a:prstGeom prst="rect">
            <a:avLst/>
          </a:prstGeom>
          <a:noFill/>
          <a:extLst>
            <a:ext uri="{909E8E84-426E-40DD-AFC4-6F175D3DCCD1}">
              <a14:hiddenFill xmlns:a14="http://schemas.microsoft.com/office/drawing/2010/main">
                <a:solidFill>
                  <a:srgbClr val="FFFFFF"/>
                </a:solidFill>
              </a14:hiddenFill>
            </a:ext>
          </a:extLst>
        </p:spPr>
      </p:pic>
      <p:sp>
        <p:nvSpPr>
          <p:cNvPr id="11" name="Unvan 1">
            <a:extLst>
              <a:ext uri="{FF2B5EF4-FFF2-40B4-BE49-F238E27FC236}">
                <a16:creationId xmlns:a16="http://schemas.microsoft.com/office/drawing/2014/main" xmlns="" id="{E7D61E0F-6FE7-4AA5-9BC1-3DDD21B9EB25}"/>
              </a:ext>
            </a:extLst>
          </p:cNvPr>
          <p:cNvSpPr txBox="1">
            <a:spLocks/>
          </p:cNvSpPr>
          <p:nvPr/>
        </p:nvSpPr>
        <p:spPr>
          <a:xfrm>
            <a:off x="2199736" y="375711"/>
            <a:ext cx="9394802" cy="41399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800"/>
              </a:spcBef>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YÖNETİCİSİ</a:t>
            </a:r>
          </a:p>
        </p:txBody>
      </p:sp>
    </p:spTree>
    <p:extLst>
      <p:ext uri="{BB962C8B-B14F-4D97-AF65-F5344CB8AC3E}">
        <p14:creationId xmlns:p14="http://schemas.microsoft.com/office/powerpoint/2010/main" val="2982823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YÖNETİCİSİ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71</a:t>
            </a:fld>
            <a:endParaRPr lang="tr-TR" dirty="0"/>
          </a:p>
        </p:txBody>
      </p:sp>
      <p:sp>
        <p:nvSpPr>
          <p:cNvPr id="11" name="Metin kutusu 10">
            <a:extLst>
              <a:ext uri="{FF2B5EF4-FFF2-40B4-BE49-F238E27FC236}">
                <a16:creationId xmlns:a16="http://schemas.microsoft.com/office/drawing/2014/main" xmlns="" id="{34D6F103-C527-434D-BCA3-A427CD4D6B64}"/>
              </a:ext>
            </a:extLst>
          </p:cNvPr>
          <p:cNvSpPr txBox="1"/>
          <p:nvPr/>
        </p:nvSpPr>
        <p:spPr>
          <a:xfrm>
            <a:off x="689564" y="1752793"/>
            <a:ext cx="11319555" cy="4647426"/>
          </a:xfrm>
          <a:prstGeom prst="rect">
            <a:avLst/>
          </a:prstGeom>
          <a:noFill/>
        </p:spPr>
        <p:txBody>
          <a:bodyPr wrap="square" rtlCol="0">
            <a:spAutoFit/>
          </a:bodyPr>
          <a:lstStyle/>
          <a:p>
            <a:pPr algn="just">
              <a:spcBef>
                <a:spcPts val="1200"/>
              </a:spcBef>
              <a:spcAft>
                <a:spcPts val="1200"/>
              </a:spcAft>
            </a:pPr>
            <a:r>
              <a:rPr lang="tr-TR" sz="2800" b="1" dirty="0">
                <a:solidFill>
                  <a:schemeClr val="bg1"/>
                </a:solidFill>
                <a:latin typeface="Calibri" panose="020F0502020204030204" pitchFamily="34" charset="0"/>
                <a:cs typeface="Calibri" panose="020F0502020204030204" pitchFamily="34" charset="0"/>
              </a:rPr>
              <a:t>Sınav günü;</a:t>
            </a:r>
          </a:p>
          <a:p>
            <a:pPr marL="457200" indent="-457200" algn="just">
              <a:spcBef>
                <a:spcPts val="1200"/>
              </a:spcBef>
              <a:spcAft>
                <a:spcPts val="1200"/>
              </a:spcAft>
              <a:buFont typeface="Wingdings" panose="05000000000000000000" pitchFamily="2" charset="2"/>
              <a:buChar char="§"/>
            </a:pPr>
            <a:r>
              <a:rPr lang="tr-TR" sz="2600" dirty="0">
                <a:solidFill>
                  <a:schemeClr val="bg1"/>
                </a:solidFill>
                <a:latin typeface="Calibri" panose="020F0502020204030204" pitchFamily="34" charset="0"/>
                <a:cs typeface="Calibri" panose="020F0502020204030204" pitchFamily="34" charset="0"/>
              </a:rPr>
              <a:t>Sınavdan önce, bina güvenlik görevlileri ile sınav güvenliğini zedeleyecek unsurların olup olmadığını tespit etmek amacıyla sınav binasında arama yaparak sınav güvenliğini zedeleyecek unsurlar varsa gerekli önlemleri alınız.</a:t>
            </a:r>
          </a:p>
          <a:p>
            <a:pPr marL="457200" indent="-457200" algn="just">
              <a:spcBef>
                <a:spcPts val="1200"/>
              </a:spcBef>
              <a:spcAft>
                <a:spcPts val="1200"/>
              </a:spcAft>
              <a:buFont typeface="Wingdings" panose="05000000000000000000" pitchFamily="2" charset="2"/>
              <a:buChar char="§"/>
            </a:pP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Sınav görevlilerinin </a:t>
            </a:r>
            <a:r>
              <a:rPr lang="tr-TR" altLang="tr-TR" sz="2600" b="1" dirty="0">
                <a:solidFill>
                  <a:schemeClr val="bg1"/>
                </a:solidFill>
                <a:latin typeface="Calibri" panose="020F0502020204030204" pitchFamily="34" charset="0"/>
                <a:ea typeface="ＭＳ Ｐゴシック" pitchFamily="34" charset="-128"/>
                <a:cs typeface="Calibri" panose="020F0502020204030204" pitchFamily="34" charset="0"/>
              </a:rPr>
              <a:t>araç anahtarlarını ve basit olmayan anahtarlarını</a:t>
            </a: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 sınav süresince koruma altına alınız.</a:t>
            </a:r>
          </a:p>
          <a:p>
            <a:pPr marL="457200" indent="-457200" algn="just">
              <a:spcBef>
                <a:spcPts val="1200"/>
              </a:spcBef>
              <a:spcAft>
                <a:spcPts val="1200"/>
              </a:spcAft>
              <a:buFont typeface="Wingdings" panose="05000000000000000000" pitchFamily="2" charset="2"/>
              <a:buChar char="§"/>
            </a:pPr>
            <a:r>
              <a:rPr lang="tr-TR" sz="2600" dirty="0">
                <a:solidFill>
                  <a:schemeClr val="bg1"/>
                </a:solidFill>
                <a:latin typeface="Calibri" panose="020F0502020204030204" pitchFamily="34" charset="0"/>
                <a:cs typeface="Calibri" panose="020F0502020204030204" pitchFamily="34" charset="0"/>
              </a:rPr>
              <a:t>Sınav süresince </a:t>
            </a:r>
            <a:r>
              <a:rPr lang="tr-TR" sz="2600" b="1" dirty="0">
                <a:solidFill>
                  <a:schemeClr val="bg1"/>
                </a:solidFill>
                <a:latin typeface="Calibri" panose="020F0502020204030204" pitchFamily="34" charset="0"/>
                <a:cs typeface="Calibri" panose="020F0502020204030204" pitchFamily="34" charset="0"/>
              </a:rPr>
              <a:t>binadaki faks, telefon ve cep telefonları ile her türlü elektronik, mekanik cihazın kullanılmamasını, bilgisayar ve fotokopi makinelerinin ve varsa internet ağının </a:t>
            </a:r>
            <a:r>
              <a:rPr lang="tr-TR" sz="2600" dirty="0">
                <a:solidFill>
                  <a:schemeClr val="bg1"/>
                </a:solidFill>
                <a:latin typeface="Calibri" panose="020F0502020204030204" pitchFamily="34" charset="0"/>
                <a:cs typeface="Calibri" panose="020F0502020204030204" pitchFamily="34" charset="0"/>
              </a:rPr>
              <a:t>kapalı konumda tutulmasını sağlayınız.</a:t>
            </a:r>
          </a:p>
        </p:txBody>
      </p:sp>
      <p:sp>
        <p:nvSpPr>
          <p:cNvPr id="6" name="Unvan 1">
            <a:extLst>
              <a:ext uri="{FF2B5EF4-FFF2-40B4-BE49-F238E27FC236}">
                <a16:creationId xmlns:a16="http://schemas.microsoft.com/office/drawing/2014/main" xmlns="" id="{B257180F-D2A3-4E79-A8B7-28AE5375EA61}"/>
              </a:ext>
            </a:extLst>
          </p:cNvPr>
          <p:cNvSpPr txBox="1">
            <a:spLocks/>
          </p:cNvSpPr>
          <p:nvPr/>
        </p:nvSpPr>
        <p:spPr>
          <a:xfrm>
            <a:off x="2199736" y="375711"/>
            <a:ext cx="9394802" cy="41399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800"/>
              </a:spcBef>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YÖNETİCİSİ</a:t>
            </a:r>
          </a:p>
        </p:txBody>
      </p:sp>
    </p:spTree>
    <p:extLst>
      <p:ext uri="{BB962C8B-B14F-4D97-AF65-F5344CB8AC3E}">
        <p14:creationId xmlns:p14="http://schemas.microsoft.com/office/powerpoint/2010/main" val="573188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699475" y="1469692"/>
            <a:ext cx="11258745" cy="5170646"/>
          </a:xfrm>
          <a:prstGeom prst="rect">
            <a:avLst/>
          </a:prstGeom>
          <a:noFill/>
        </p:spPr>
        <p:txBody>
          <a:bodyPr wrap="square" rtlCol="0">
            <a:spAutoFit/>
          </a:bodyPr>
          <a:lstStyle/>
          <a:p>
            <a:pPr algn="just">
              <a:spcBef>
                <a:spcPts val="600"/>
              </a:spcBef>
              <a:spcAft>
                <a:spcPts val="600"/>
              </a:spcAft>
            </a:pPr>
            <a:r>
              <a:rPr lang="tr-TR" sz="2800" b="1" dirty="0">
                <a:solidFill>
                  <a:schemeClr val="bg1"/>
                </a:solidFill>
                <a:latin typeface="Calibri" panose="020F0502020204030204" pitchFamily="34" charset="0"/>
                <a:cs typeface="Calibri" panose="020F0502020204030204" pitchFamily="34" charset="0"/>
              </a:rPr>
              <a:t>Sınav günü;</a:t>
            </a:r>
            <a:endParaRPr lang="tr-TR" sz="2800" dirty="0">
              <a:solidFill>
                <a:schemeClr val="bg1"/>
              </a:solidFill>
              <a:latin typeface="Calibri" panose="020F0502020204030204" pitchFamily="34" charset="0"/>
              <a:cs typeface="Calibri" panose="020F0502020204030204" pitchFamily="34" charset="0"/>
            </a:endParaRP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Binada birden fazla giriş bulunuyorsa güvenlik görevlisi olmayan bina girişlerinin sınav süresince </a:t>
            </a:r>
            <a:r>
              <a:rPr lang="tr-TR" sz="2800" b="1" dirty="0">
                <a:solidFill>
                  <a:schemeClr val="bg1"/>
                </a:solidFill>
                <a:latin typeface="Calibri" panose="020F0502020204030204" pitchFamily="34" charset="0"/>
                <a:cs typeface="Calibri" panose="020F0502020204030204" pitchFamily="34" charset="0"/>
              </a:rPr>
              <a:t>kilitli olmasını </a:t>
            </a:r>
            <a:r>
              <a:rPr lang="tr-TR" sz="2800" dirty="0">
                <a:solidFill>
                  <a:schemeClr val="bg1"/>
                </a:solidFill>
                <a:latin typeface="Calibri" panose="020F0502020204030204" pitchFamily="34" charset="0"/>
                <a:cs typeface="Calibri" panose="020F0502020204030204" pitchFamily="34" charset="0"/>
              </a:rPr>
              <a:t>sağlayınız.</a:t>
            </a: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düzenini bozan durumlara (bina içinde ve dışında gürültü vb.) karşı gerekli önlemleri alınız. </a:t>
            </a: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binası içerisinde </a:t>
            </a:r>
            <a:r>
              <a:rPr lang="tr-TR" sz="2800" b="1" dirty="0">
                <a:solidFill>
                  <a:schemeClr val="bg1"/>
                </a:solidFill>
                <a:latin typeface="Calibri" panose="020F0502020204030204" pitchFamily="34" charset="0"/>
                <a:cs typeface="Calibri" panose="020F0502020204030204" pitchFamily="34" charset="0"/>
              </a:rPr>
              <a:t>çay, kahve vb. içeceklerin yapılmasına ve tüketilmesine engel olunuz. </a:t>
            </a:r>
          </a:p>
          <a:p>
            <a:pPr marL="457200" indent="-457200" algn="just">
              <a:spcBef>
                <a:spcPts val="6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sürecinde yapılması gereken görevleri dışında Bina Sınav Sorumlusu odasında bulununuz.</a:t>
            </a:r>
          </a:p>
          <a:p>
            <a:pPr marL="457200" indent="-457200" algn="just">
              <a:spcBef>
                <a:spcPts val="600"/>
              </a:spcBef>
              <a:spcAft>
                <a:spcPts val="600"/>
              </a:spcAft>
              <a:buFont typeface="Wingdings" panose="05000000000000000000" pitchFamily="2" charset="2"/>
              <a:buChar char="§"/>
            </a:pPr>
            <a:r>
              <a:rPr lang="tr-TR" sz="28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Sınav bitiminde, salonlarda sınav evrakı kalıp kalmadığını kontrol ediniz.</a:t>
            </a:r>
            <a:endParaRPr lang="tr-TR" sz="2800" b="1" dirty="0">
              <a:solidFill>
                <a:schemeClr val="bg1"/>
              </a:solidFill>
              <a:latin typeface="Calibri" panose="020F0502020204030204" pitchFamily="34" charset="0"/>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YÖNETİCİSİ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72</a:t>
            </a:fld>
            <a:endParaRPr lang="tr-TR" dirty="0"/>
          </a:p>
        </p:txBody>
      </p:sp>
      <p:sp>
        <p:nvSpPr>
          <p:cNvPr id="6" name="Unvan 1">
            <a:extLst>
              <a:ext uri="{FF2B5EF4-FFF2-40B4-BE49-F238E27FC236}">
                <a16:creationId xmlns:a16="http://schemas.microsoft.com/office/drawing/2014/main" xmlns="" id="{CB167D97-F832-4014-AB06-FC4211921513}"/>
              </a:ext>
            </a:extLst>
          </p:cNvPr>
          <p:cNvSpPr txBox="1">
            <a:spLocks/>
          </p:cNvSpPr>
          <p:nvPr/>
        </p:nvSpPr>
        <p:spPr>
          <a:xfrm>
            <a:off x="2199736" y="375711"/>
            <a:ext cx="9394802" cy="41399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800"/>
              </a:spcBef>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YÖNETİCİSİ</a:t>
            </a:r>
          </a:p>
        </p:txBody>
      </p:sp>
    </p:spTree>
    <p:extLst>
      <p:ext uri="{BB962C8B-B14F-4D97-AF65-F5344CB8AC3E}">
        <p14:creationId xmlns:p14="http://schemas.microsoft.com/office/powerpoint/2010/main" val="1794065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823845"/>
            <a:ext cx="12192000"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BİNA CİHAZ GÖREVLİSİ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73</a:t>
            </a:fld>
            <a:endParaRPr lang="en-US" dirty="0"/>
          </a:p>
        </p:txBody>
      </p:sp>
      <p:pic>
        <p:nvPicPr>
          <p:cNvPr id="13" name="Resim 12">
            <a:extLst>
              <a:ext uri="{FF2B5EF4-FFF2-40B4-BE49-F238E27FC236}">
                <a16:creationId xmlns:a16="http://schemas.microsoft.com/office/drawing/2014/main" xmlns="" id="{A3655F35-838C-40A7-9ED0-35AF052A1638}"/>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b="17689"/>
          <a:stretch/>
        </p:blipFill>
        <p:spPr>
          <a:xfrm>
            <a:off x="6647231" y="500444"/>
            <a:ext cx="3169991" cy="1997076"/>
          </a:xfrm>
          <a:prstGeom prst="rect">
            <a:avLst/>
          </a:prstGeom>
        </p:spPr>
      </p:pic>
      <p:pic>
        <p:nvPicPr>
          <p:cNvPr id="17" name="Resim 16">
            <a:extLst>
              <a:ext uri="{FF2B5EF4-FFF2-40B4-BE49-F238E27FC236}">
                <a16:creationId xmlns:a16="http://schemas.microsoft.com/office/drawing/2014/main" xmlns="" id="{B9EF9FBA-8CF0-4F48-8A71-E00C4538432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16410"/>
          <a:stretch/>
        </p:blipFill>
        <p:spPr>
          <a:xfrm>
            <a:off x="2514358" y="598909"/>
            <a:ext cx="2056177" cy="1997076"/>
          </a:xfrm>
          <a:prstGeom prst="rect">
            <a:avLst/>
          </a:prstGeom>
        </p:spPr>
      </p:pic>
    </p:spTree>
    <p:extLst>
      <p:ext uri="{BB962C8B-B14F-4D97-AF65-F5344CB8AC3E}">
        <p14:creationId xmlns:p14="http://schemas.microsoft.com/office/powerpoint/2010/main" val="3948114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406618" y="1512576"/>
            <a:ext cx="5886272" cy="3847207"/>
          </a:xfrm>
          <a:prstGeom prst="rect">
            <a:avLst/>
          </a:prstGeom>
          <a:noFill/>
        </p:spPr>
        <p:txBody>
          <a:bodyPr wrap="square" rtlCol="0">
            <a:spAutoFit/>
          </a:bodyPr>
          <a:lstStyle/>
          <a:p>
            <a:pPr marL="457200" indent="-457200" algn="just" fontAlgn="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Sınavın başlama saatinden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en geç 2 saat</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önce sınavın yapılacağı binada hazır bulununuz.</a:t>
            </a:r>
          </a:p>
          <a:p>
            <a:pPr marL="457200" indent="-457200" algn="just" fontAlgn="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 günü; sınav için gerekli olan analog saat, saate entegre kamera, sinyal kesici cihaz ve el </a:t>
            </a:r>
            <a:r>
              <a:rPr lang="tr-TR" sz="2800" dirty="0" err="1">
                <a:solidFill>
                  <a:schemeClr val="bg1"/>
                </a:solidFill>
                <a:latin typeface="Calibri" panose="020F0502020204030204" pitchFamily="34" charset="0"/>
                <a:ea typeface="ＭＳ Ｐゴシック" pitchFamily="34" charset="-128"/>
                <a:cs typeface="Calibri" panose="020F0502020204030204" pitchFamily="34" charset="0"/>
              </a:rPr>
              <a:t>dedektörü</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ile diğer cihazların ÖSYM’nin belirlediği şekilde çalıştırılmasını sağlayınız. </a:t>
            </a:r>
          </a:p>
        </p:txBody>
      </p:sp>
      <p:pic>
        <p:nvPicPr>
          <p:cNvPr id="7"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896000" y="1536489"/>
            <a:ext cx="1638795" cy="1579951"/>
          </a:xfrm>
          <a:prstGeom prst="ellipse">
            <a:avLst/>
          </a:prstGeom>
          <a:ln>
            <a:noFill/>
          </a:ln>
          <a:effectLst>
            <a:softEdge rad="112500"/>
          </a:effectLst>
        </p:spPr>
      </p:pic>
      <p:pic>
        <p:nvPicPr>
          <p:cNvPr id="8" name="Picture 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8865" y="1536490"/>
            <a:ext cx="3267876" cy="1579951"/>
          </a:xfrm>
          <a:prstGeom prst="rect">
            <a:avLst/>
          </a:prstGeom>
          <a:ln>
            <a:noFill/>
          </a:ln>
          <a:effectLst>
            <a:outerShdw blurRad="190500" algn="tl" rotWithShape="0">
              <a:srgbClr val="000000">
                <a:alpha val="70000"/>
              </a:srgbClr>
            </a:outerShdw>
          </a:effectLst>
        </p:spPr>
      </p:pic>
      <p:pic>
        <p:nvPicPr>
          <p:cNvPr id="9" name="Picture 2" descr="http://www.tr.all.biz/img/tr/catalog/227697.jpe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08865" y="3825334"/>
            <a:ext cx="5025907" cy="1471822"/>
          </a:xfrm>
          <a:prstGeom prst="rect">
            <a:avLst/>
          </a:prstGeom>
          <a:ln>
            <a:noFill/>
          </a:ln>
          <a:effectLst>
            <a:outerShdw blurRad="190500" algn="tl" rotWithShape="0">
              <a:srgbClr val="000000">
                <a:alpha val="70000"/>
              </a:srgbClr>
            </a:outerShdw>
          </a:effectLst>
        </p:spPr>
      </p:pic>
      <p:sp>
        <p:nvSpPr>
          <p:cNvPr id="12" name="Unvan 1">
            <a:extLst>
              <a:ext uri="{FF2B5EF4-FFF2-40B4-BE49-F238E27FC236}">
                <a16:creationId xmlns:a16="http://schemas.microsoft.com/office/drawing/2014/main" xmlns="" id="{79BD2573-5334-E64F-B11A-18C13DD43EBC}"/>
              </a:ext>
            </a:extLst>
          </p:cNvPr>
          <p:cNvSpPr txBox="1">
            <a:spLocks/>
          </p:cNvSpPr>
          <p:nvPr/>
        </p:nvSpPr>
        <p:spPr>
          <a:xfrm>
            <a:off x="2191109" y="431321"/>
            <a:ext cx="9403429" cy="57796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CİHAZ GÖREVLİSİ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74</a:t>
            </a:fld>
            <a:endParaRPr lang="tr-TR" dirty="0"/>
          </a:p>
        </p:txBody>
      </p:sp>
    </p:spTree>
    <p:extLst>
      <p:ext uri="{BB962C8B-B14F-4D97-AF65-F5344CB8AC3E}">
        <p14:creationId xmlns:p14="http://schemas.microsoft.com/office/powerpoint/2010/main" val="3833538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690753" y="1428191"/>
            <a:ext cx="6384751" cy="1384995"/>
          </a:xfrm>
          <a:prstGeom prst="rect">
            <a:avLst/>
          </a:prstGeom>
          <a:noFill/>
        </p:spPr>
        <p:txBody>
          <a:bodyPr wrap="square" rtlCol="0">
            <a:spAutoFit/>
          </a:bodyPr>
          <a:lstStyle/>
          <a:p>
            <a:pPr marL="457200" indent="-457200" fontAlgn="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Saate entegre kamera saati ile analog saatin aynı ve doğru zamanı gösterip göstermediği kontrol ediniz.</a:t>
            </a:r>
          </a:p>
        </p:txBody>
      </p:sp>
      <p:pic>
        <p:nvPicPr>
          <p:cNvPr id="7"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129185" y="1233235"/>
            <a:ext cx="1638795" cy="1579951"/>
          </a:xfrm>
          <a:prstGeom prst="ellipse">
            <a:avLst/>
          </a:prstGeom>
          <a:ln>
            <a:noFill/>
          </a:ln>
          <a:effectLst>
            <a:softEdge rad="112500"/>
          </a:effectLst>
        </p:spPr>
      </p:pic>
      <p:pic>
        <p:nvPicPr>
          <p:cNvPr id="8" name="Picture 2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71894" y="1478892"/>
            <a:ext cx="2251676" cy="1088639"/>
          </a:xfrm>
          <a:prstGeom prst="rect">
            <a:avLst/>
          </a:prstGeom>
          <a:ln>
            <a:noFill/>
          </a:ln>
          <a:effectLst>
            <a:outerShdw blurRad="190500" algn="tl" rotWithShape="0">
              <a:srgbClr val="000000">
                <a:alpha val="70000"/>
              </a:srgbClr>
            </a:outerShdw>
          </a:effectLst>
        </p:spPr>
      </p:pic>
      <p:sp>
        <p:nvSpPr>
          <p:cNvPr id="3" name="Dikdörtgen 2"/>
          <p:cNvSpPr/>
          <p:nvPr/>
        </p:nvSpPr>
        <p:spPr>
          <a:xfrm>
            <a:off x="9519960" y="1482392"/>
            <a:ext cx="609225" cy="1015663"/>
          </a:xfrm>
          <a:prstGeom prst="rect">
            <a:avLst/>
          </a:prstGeom>
        </p:spPr>
        <p:txBody>
          <a:bodyPr wrap="square">
            <a:spAutoFit/>
          </a:bodyPr>
          <a:lstStyle/>
          <a:p>
            <a:pPr fontAlgn="t">
              <a:spcBef>
                <a:spcPts val="1200"/>
              </a:spcBef>
              <a:spcAft>
                <a:spcPts val="1200"/>
              </a:spcAft>
            </a:pPr>
            <a:r>
              <a:rPr lang="tr-TR" sz="6000" dirty="0">
                <a:ea typeface="ＭＳ Ｐゴシック" pitchFamily="34" charset="-128"/>
              </a:rPr>
              <a:t>=</a:t>
            </a:r>
          </a:p>
        </p:txBody>
      </p:sp>
      <p:sp>
        <p:nvSpPr>
          <p:cNvPr id="4" name="Dikdörtgen 3"/>
          <p:cNvSpPr/>
          <p:nvPr/>
        </p:nvSpPr>
        <p:spPr>
          <a:xfrm>
            <a:off x="573001" y="3561531"/>
            <a:ext cx="11006627" cy="1815882"/>
          </a:xfrm>
          <a:prstGeom prst="rect">
            <a:avLst/>
          </a:prstGeom>
        </p:spPr>
        <p:txBody>
          <a:bodyPr wrap="square">
            <a:spAutoFit/>
          </a:bodyPr>
          <a:lstStyle/>
          <a:p>
            <a:pPr marL="457200" indent="-457200" algn="just" fontAlgn="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Saate entegre kameranın saati doğru zamanı göstermiyor ise Bina Sınav </a:t>
            </a:r>
            <a:r>
              <a:rPr lang="tr-TR" sz="2800" dirty="0" err="1">
                <a:solidFill>
                  <a:schemeClr val="bg1"/>
                </a:solidFill>
                <a:latin typeface="Calibri" panose="020F0502020204030204" pitchFamily="34" charset="0"/>
                <a:ea typeface="ＭＳ Ｐゴシック" pitchFamily="34" charset="-128"/>
                <a:cs typeface="Calibri" panose="020F0502020204030204" pitchFamily="34" charset="0"/>
              </a:rPr>
              <a:t>Sorumlusu’na</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haber vererek kamera kutusundan çıkan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siyah karton</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ile saate entegre kamera saatini kapatarak analog saat ile sınavın  yapılmasını sağlayınız.</a:t>
            </a:r>
          </a:p>
        </p:txBody>
      </p:sp>
      <p:sp>
        <p:nvSpPr>
          <p:cNvPr id="12"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CİHAZ GÖREVLİSİ</a:t>
            </a:r>
          </a:p>
        </p:txBody>
      </p:sp>
      <p:sp>
        <p:nvSpPr>
          <p:cNvPr id="9" name="Slayt Numarası Yer Tutucusu 8"/>
          <p:cNvSpPr>
            <a:spLocks noGrp="1"/>
          </p:cNvSpPr>
          <p:nvPr>
            <p:ph type="sldNum" sz="quarter" idx="12"/>
          </p:nvPr>
        </p:nvSpPr>
        <p:spPr/>
        <p:txBody>
          <a:bodyPr/>
          <a:lstStyle/>
          <a:p>
            <a:fld id="{5E4DF653-7172-3143-90C0-7F385A2564DE}" type="slidenum">
              <a:rPr lang="tr-TR" smtClean="0"/>
              <a:pPr/>
              <a:t>75</a:t>
            </a:fld>
            <a:endParaRPr lang="tr-TR" dirty="0"/>
          </a:p>
        </p:txBody>
      </p:sp>
      <p:sp>
        <p:nvSpPr>
          <p:cNvPr id="10" name="Unvan 1">
            <a:extLst>
              <a:ext uri="{FF2B5EF4-FFF2-40B4-BE49-F238E27FC236}">
                <a16:creationId xmlns:a16="http://schemas.microsoft.com/office/drawing/2014/main" xmlns="" id="{B1DD9CAD-34A9-4C8E-AB2F-71A2F17D1636}"/>
              </a:ext>
            </a:extLst>
          </p:cNvPr>
          <p:cNvSpPr txBox="1">
            <a:spLocks/>
          </p:cNvSpPr>
          <p:nvPr/>
        </p:nvSpPr>
        <p:spPr>
          <a:xfrm>
            <a:off x="2191109" y="431321"/>
            <a:ext cx="9403429" cy="57796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CİHAZ GÖREVLİSİ</a:t>
            </a:r>
          </a:p>
        </p:txBody>
      </p:sp>
    </p:spTree>
    <p:extLst>
      <p:ext uri="{BB962C8B-B14F-4D97-AF65-F5344CB8AC3E}">
        <p14:creationId xmlns:p14="http://schemas.microsoft.com/office/powerpoint/2010/main" val="50692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Dikdörtgen 10"/>
          <p:cNvSpPr/>
          <p:nvPr/>
        </p:nvSpPr>
        <p:spPr>
          <a:xfrm>
            <a:off x="3310482" y="2238775"/>
            <a:ext cx="8472215" cy="553998"/>
          </a:xfrm>
          <a:prstGeom prst="rect">
            <a:avLst/>
          </a:prstGeom>
        </p:spPr>
        <p:txBody>
          <a:bodyPr wrap="square">
            <a:spAutoFit/>
          </a:bodyPr>
          <a:lstStyle/>
          <a:p>
            <a:pPr algn="just">
              <a:defRPr/>
            </a:pPr>
            <a:r>
              <a:rPr lang="tr-TR" sz="3000" b="1" dirty="0">
                <a:solidFill>
                  <a:srgbClr val="FF0000"/>
                </a:solidFill>
                <a:latin typeface="Calibri" panose="020F0502020204030204" pitchFamily="34" charset="0"/>
                <a:ea typeface="ＭＳ Ｐゴシック" pitchFamily="34" charset="-128"/>
                <a:cs typeface="Calibri" panose="020F0502020204030204" pitchFamily="34" charset="0"/>
              </a:rPr>
              <a:t>Saate Entegre Kameraların  Çalıştırılması</a:t>
            </a:r>
          </a:p>
        </p:txBody>
      </p:sp>
      <p:pic>
        <p:nvPicPr>
          <p:cNvPr id="4" name="Resim 3"/>
          <p:cNvPicPr>
            <a:picLocks noChangeAspect="1"/>
          </p:cNvPicPr>
          <p:nvPr/>
        </p:nvPicPr>
        <p:blipFill>
          <a:blip r:embed="rId2"/>
          <a:stretch>
            <a:fillRect/>
          </a:stretch>
        </p:blipFill>
        <p:spPr>
          <a:xfrm>
            <a:off x="1131570" y="1591462"/>
            <a:ext cx="1333500" cy="4637887"/>
          </a:xfrm>
          <a:prstGeom prst="rect">
            <a:avLst/>
          </a:prstGeom>
        </p:spPr>
      </p:pic>
      <p:cxnSp>
        <p:nvCxnSpPr>
          <p:cNvPr id="13" name="Düz Ok Bağlayıcısı 12"/>
          <p:cNvCxnSpPr/>
          <p:nvPr/>
        </p:nvCxnSpPr>
        <p:spPr>
          <a:xfrm flipH="1">
            <a:off x="2294626" y="2527539"/>
            <a:ext cx="86658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CİHAZ GÖREVLİSİ</a:t>
            </a:r>
          </a:p>
        </p:txBody>
      </p:sp>
      <p:sp>
        <p:nvSpPr>
          <p:cNvPr id="14" name="Metin kutusu 13"/>
          <p:cNvSpPr txBox="1"/>
          <p:nvPr/>
        </p:nvSpPr>
        <p:spPr>
          <a:xfrm>
            <a:off x="3357950" y="3094345"/>
            <a:ext cx="7948225" cy="1384995"/>
          </a:xfrm>
          <a:prstGeom prst="rect">
            <a:avLst/>
          </a:prstGeom>
          <a:noFill/>
        </p:spPr>
        <p:txBody>
          <a:bodyPr wrap="square" rtlCol="0">
            <a:spAutoFit/>
          </a:bodyPr>
          <a:lstStyle/>
          <a:p>
            <a:pPr fontAlgn="t">
              <a:spcBef>
                <a:spcPts val="1200"/>
              </a:spcBef>
              <a:spcAft>
                <a:spcPts val="1200"/>
              </a:spcAft>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Cihazı açmak için kırmızı düğmeye en az 3 saniye (cihazın ekranındaki kırmızı LED lambası yanıncaya kadar) basılı tutunuz.</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76</a:t>
            </a:fld>
            <a:endParaRPr lang="tr-TR" dirty="0"/>
          </a:p>
        </p:txBody>
      </p:sp>
      <p:sp>
        <p:nvSpPr>
          <p:cNvPr id="12" name="Unvan 1">
            <a:extLst>
              <a:ext uri="{FF2B5EF4-FFF2-40B4-BE49-F238E27FC236}">
                <a16:creationId xmlns:a16="http://schemas.microsoft.com/office/drawing/2014/main" xmlns="" id="{6F8C32E4-EF7A-4D56-B482-AA5D494DC118}"/>
              </a:ext>
            </a:extLst>
          </p:cNvPr>
          <p:cNvSpPr txBox="1">
            <a:spLocks/>
          </p:cNvSpPr>
          <p:nvPr/>
        </p:nvSpPr>
        <p:spPr>
          <a:xfrm>
            <a:off x="2191109" y="431321"/>
            <a:ext cx="9403429" cy="57796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CİHAZ GÖREVLİSİ</a:t>
            </a:r>
          </a:p>
        </p:txBody>
      </p:sp>
    </p:spTree>
    <p:extLst>
      <p:ext uri="{BB962C8B-B14F-4D97-AF65-F5344CB8AC3E}">
        <p14:creationId xmlns:p14="http://schemas.microsoft.com/office/powerpoint/2010/main" val="750011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Grup 7"/>
          <p:cNvGrpSpPr/>
          <p:nvPr/>
        </p:nvGrpSpPr>
        <p:grpSpPr>
          <a:xfrm>
            <a:off x="414177" y="1236452"/>
            <a:ext cx="6155405" cy="4866883"/>
            <a:chOff x="477407" y="1650041"/>
            <a:chExt cx="5940648" cy="4477804"/>
          </a:xfrm>
        </p:grpSpPr>
        <p:pic>
          <p:nvPicPr>
            <p:cNvPr id="3" name="Resim 2"/>
            <p:cNvPicPr>
              <a:picLocks noChangeAspect="1"/>
            </p:cNvPicPr>
            <p:nvPr/>
          </p:nvPicPr>
          <p:blipFill rotWithShape="1">
            <a:blip r:embed="rId2" cstate="email">
              <a:extLst>
                <a:ext uri="{28A0092B-C50C-407E-A947-70E740481C1C}">
                  <a14:useLocalDpi xmlns:a14="http://schemas.microsoft.com/office/drawing/2010/main" val="0"/>
                </a:ext>
              </a:extLst>
            </a:blip>
            <a:srcRect b="17689"/>
            <a:stretch/>
          </p:blipFill>
          <p:spPr>
            <a:xfrm>
              <a:off x="3358662" y="4290423"/>
              <a:ext cx="3059393" cy="1837422"/>
            </a:xfrm>
            <a:prstGeom prst="rect">
              <a:avLst/>
            </a:prstGeom>
          </p:spPr>
        </p:pic>
        <p:pic>
          <p:nvPicPr>
            <p:cNvPr id="4" name="Resim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3969" y="1686999"/>
              <a:ext cx="1855294" cy="1143000"/>
            </a:xfrm>
            <a:prstGeom prst="rect">
              <a:avLst/>
            </a:prstGeom>
          </p:spPr>
        </p:pic>
        <p:pic>
          <p:nvPicPr>
            <p:cNvPr id="5" name="Resim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584656" y="2729918"/>
              <a:ext cx="1855294" cy="1963831"/>
            </a:xfrm>
            <a:prstGeom prst="rect">
              <a:avLst/>
            </a:prstGeom>
          </p:spPr>
        </p:pic>
        <p:pic>
          <p:nvPicPr>
            <p:cNvPr id="6" name="Resim 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654343" y="1650041"/>
              <a:ext cx="1696579" cy="1355750"/>
            </a:xfrm>
            <a:prstGeom prst="rect">
              <a:avLst/>
            </a:prstGeom>
          </p:spPr>
        </p:pic>
        <p:pic>
          <p:nvPicPr>
            <p:cNvPr id="13" name="Resim 12"/>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477407" y="2612768"/>
              <a:ext cx="1984439" cy="2198132"/>
            </a:xfrm>
            <a:prstGeom prst="rect">
              <a:avLst/>
            </a:prstGeom>
          </p:spPr>
        </p:pic>
      </p:grpSp>
      <p:sp>
        <p:nvSpPr>
          <p:cNvPr id="16"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CİHAZ GÖREVLİSİ</a:t>
            </a:r>
          </a:p>
        </p:txBody>
      </p:sp>
      <p:sp>
        <p:nvSpPr>
          <p:cNvPr id="17" name="Metin kutusu 16"/>
          <p:cNvSpPr txBox="1"/>
          <p:nvPr/>
        </p:nvSpPr>
        <p:spPr>
          <a:xfrm>
            <a:off x="4776686" y="1587495"/>
            <a:ext cx="6681889" cy="1384995"/>
          </a:xfrm>
          <a:prstGeom prst="rect">
            <a:avLst/>
          </a:prstGeom>
          <a:noFill/>
        </p:spPr>
        <p:txBody>
          <a:bodyPr wrap="square" rtlCol="0">
            <a:spAutoFit/>
          </a:bodyPr>
          <a:lstStyle/>
          <a:p>
            <a:pPr fontAlgn="t">
              <a:spcBef>
                <a:spcPts val="1200"/>
              </a:spcBef>
              <a:spcAft>
                <a:spcPts val="1200"/>
              </a:spcAft>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Her salonda duvara monte edilmiş gövde aparatına, askı aparatı ile saate entegre kamerayı takınız.</a:t>
            </a:r>
          </a:p>
        </p:txBody>
      </p:sp>
      <p:sp>
        <p:nvSpPr>
          <p:cNvPr id="18" name="Metin kutusu 17"/>
          <p:cNvSpPr txBox="1"/>
          <p:nvPr/>
        </p:nvSpPr>
        <p:spPr>
          <a:xfrm>
            <a:off x="6569583" y="4627742"/>
            <a:ext cx="5142582" cy="954107"/>
          </a:xfrm>
          <a:prstGeom prst="rect">
            <a:avLst/>
          </a:prstGeom>
          <a:noFill/>
        </p:spPr>
        <p:txBody>
          <a:bodyPr wrap="square" rtlCol="0">
            <a:spAutoFit/>
          </a:bodyPr>
          <a:lstStyle/>
          <a:p>
            <a:pPr fontAlgn="t">
              <a:spcBef>
                <a:spcPts val="1200"/>
              </a:spcBef>
              <a:spcAft>
                <a:spcPts val="1200"/>
              </a:spcAft>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Kameranın doğru açıyı gösterip göstermediğini kontrol ediniz.</a:t>
            </a:r>
          </a:p>
        </p:txBody>
      </p:sp>
      <p:sp>
        <p:nvSpPr>
          <p:cNvPr id="11" name="Slayt Numarası Yer Tutucusu 10"/>
          <p:cNvSpPr>
            <a:spLocks noGrp="1"/>
          </p:cNvSpPr>
          <p:nvPr>
            <p:ph type="sldNum" sz="quarter" idx="12"/>
          </p:nvPr>
        </p:nvSpPr>
        <p:spPr/>
        <p:txBody>
          <a:bodyPr/>
          <a:lstStyle/>
          <a:p>
            <a:fld id="{5E4DF653-7172-3143-90C0-7F385A2564DE}" type="slidenum">
              <a:rPr lang="tr-TR" smtClean="0"/>
              <a:pPr/>
              <a:t>77</a:t>
            </a:fld>
            <a:endParaRPr lang="tr-TR" dirty="0"/>
          </a:p>
        </p:txBody>
      </p:sp>
      <p:sp>
        <p:nvSpPr>
          <p:cNvPr id="14" name="Unvan 1">
            <a:extLst>
              <a:ext uri="{FF2B5EF4-FFF2-40B4-BE49-F238E27FC236}">
                <a16:creationId xmlns:a16="http://schemas.microsoft.com/office/drawing/2014/main" xmlns="" id="{35D8726B-340C-48FC-910C-E587CC64266A}"/>
              </a:ext>
            </a:extLst>
          </p:cNvPr>
          <p:cNvSpPr txBox="1">
            <a:spLocks/>
          </p:cNvSpPr>
          <p:nvPr/>
        </p:nvSpPr>
        <p:spPr>
          <a:xfrm>
            <a:off x="2191109" y="431321"/>
            <a:ext cx="9403429" cy="57796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CİHAZ GÖREVLİSİ</a:t>
            </a:r>
          </a:p>
        </p:txBody>
      </p:sp>
    </p:spTree>
    <p:extLst>
      <p:ext uri="{BB962C8B-B14F-4D97-AF65-F5344CB8AC3E}">
        <p14:creationId xmlns:p14="http://schemas.microsoft.com/office/powerpoint/2010/main" val="23438136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Dikdörtgen 5"/>
          <p:cNvSpPr/>
          <p:nvPr/>
        </p:nvSpPr>
        <p:spPr>
          <a:xfrm>
            <a:off x="631214" y="1444584"/>
            <a:ext cx="9816736" cy="553998"/>
          </a:xfrm>
          <a:prstGeom prst="rect">
            <a:avLst/>
          </a:prstGeom>
        </p:spPr>
        <p:txBody>
          <a:bodyPr wrap="square">
            <a:spAutoFit/>
          </a:bodyPr>
          <a:lstStyle/>
          <a:p>
            <a:pPr algn="just">
              <a:defRPr/>
            </a:pPr>
            <a:r>
              <a:rPr lang="tr-TR" sz="3000" b="1" dirty="0">
                <a:solidFill>
                  <a:schemeClr val="bg1"/>
                </a:solidFill>
                <a:latin typeface="Calibri" panose="020F0502020204030204" pitchFamily="34" charset="0"/>
                <a:ea typeface="ＭＳ Ｐゴシック" pitchFamily="34" charset="-128"/>
                <a:cs typeface="Calibri" panose="020F0502020204030204" pitchFamily="34" charset="0"/>
              </a:rPr>
              <a:t>Saate Entegre Kameraların Kapatılması</a:t>
            </a:r>
          </a:p>
        </p:txBody>
      </p:sp>
      <p:pic>
        <p:nvPicPr>
          <p:cNvPr id="7" name="Resim 6"/>
          <p:cNvPicPr>
            <a:picLocks noChangeAspect="1"/>
          </p:cNvPicPr>
          <p:nvPr/>
        </p:nvPicPr>
        <p:blipFill>
          <a:blip r:embed="rId2"/>
          <a:stretch>
            <a:fillRect/>
          </a:stretch>
        </p:blipFill>
        <p:spPr>
          <a:xfrm>
            <a:off x="10172053" y="1513827"/>
            <a:ext cx="1333500" cy="4637887"/>
          </a:xfrm>
          <a:prstGeom prst="rect">
            <a:avLst/>
          </a:prstGeom>
        </p:spPr>
      </p:pic>
      <p:sp>
        <p:nvSpPr>
          <p:cNvPr id="12" name="Metin kutusu 11"/>
          <p:cNvSpPr txBox="1"/>
          <p:nvPr/>
        </p:nvSpPr>
        <p:spPr>
          <a:xfrm>
            <a:off x="571500" y="2300187"/>
            <a:ext cx="5140155" cy="1815882"/>
          </a:xfrm>
          <a:prstGeom prst="rect">
            <a:avLst/>
          </a:prstGeom>
          <a:noFill/>
        </p:spPr>
        <p:txBody>
          <a:bodyPr wrap="square" rtlCol="0">
            <a:spAutoFit/>
          </a:bodyPr>
          <a:lstStyle/>
          <a:p>
            <a:pPr marL="457200" indent="-457200" algn="just" fontAlgn="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 tamamlandıktan sonra cihazı kapatmak için DONGLE cihazını USB yuvasına takınız ve 15-20 saniye bekleyiniz.</a:t>
            </a:r>
          </a:p>
        </p:txBody>
      </p:sp>
      <p:pic>
        <p:nvPicPr>
          <p:cNvPr id="3" name="Resim 2"/>
          <p:cNvPicPr>
            <a:picLocks noChangeAspect="1"/>
          </p:cNvPicPr>
          <p:nvPr/>
        </p:nvPicPr>
        <p:blipFill>
          <a:blip r:embed="rId3"/>
          <a:stretch>
            <a:fillRect/>
          </a:stretch>
        </p:blipFill>
        <p:spPr>
          <a:xfrm>
            <a:off x="6108522" y="2300187"/>
            <a:ext cx="3864744" cy="2257626"/>
          </a:xfrm>
          <a:prstGeom prst="rect">
            <a:avLst/>
          </a:prstGeom>
          <a:ln>
            <a:noFill/>
          </a:ln>
          <a:effectLst>
            <a:outerShdw blurRad="190500" algn="tl" rotWithShape="0">
              <a:srgbClr val="000000">
                <a:alpha val="70000"/>
              </a:srgbClr>
            </a:outerShdw>
          </a:effectLst>
        </p:spPr>
      </p:pic>
      <p:cxnSp>
        <p:nvCxnSpPr>
          <p:cNvPr id="9" name="Düz Ok Bağlayıcısı 8"/>
          <p:cNvCxnSpPr/>
          <p:nvPr/>
        </p:nvCxnSpPr>
        <p:spPr>
          <a:xfrm>
            <a:off x="9721972" y="3832768"/>
            <a:ext cx="983411"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CİHAZ GÖREVLİSİ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78</a:t>
            </a:fld>
            <a:endParaRPr lang="tr-TR" dirty="0"/>
          </a:p>
        </p:txBody>
      </p:sp>
      <p:sp>
        <p:nvSpPr>
          <p:cNvPr id="16" name="Metin kutusu 15"/>
          <p:cNvSpPr txBox="1"/>
          <p:nvPr/>
        </p:nvSpPr>
        <p:spPr>
          <a:xfrm>
            <a:off x="571500" y="4975170"/>
            <a:ext cx="9645655" cy="954107"/>
          </a:xfrm>
          <a:prstGeom prst="rect">
            <a:avLst/>
          </a:prstGeom>
          <a:noFill/>
        </p:spPr>
        <p:txBody>
          <a:bodyPr wrap="square" rtlCol="0">
            <a:spAutoFit/>
          </a:bodyPr>
          <a:lstStyle/>
          <a:p>
            <a:pPr marL="457200" indent="-457200" algn="just" fontAlgn="t">
              <a:spcBef>
                <a:spcPts val="1200"/>
              </a:spcBef>
              <a:spcAft>
                <a:spcPts val="1200"/>
              </a:spcAft>
              <a:buFont typeface="Wingdings" panose="05000000000000000000" pitchFamily="2" charset="2"/>
              <a:buChar char="§"/>
            </a:pP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Sınav bitiminde kamera, adaptör ve askı aparatını </a:t>
            </a:r>
            <a:r>
              <a:rPr lang="tr-TR" sz="2800" b="1" dirty="0">
                <a:solidFill>
                  <a:srgbClr val="FF0000"/>
                </a:solidFill>
                <a:latin typeface="Calibri" panose="020F0502020204030204" pitchFamily="34" charset="0"/>
                <a:ea typeface="ＭＳ Ｐゴシック" pitchFamily="34" charset="-128"/>
                <a:cs typeface="Calibri" panose="020F0502020204030204" pitchFamily="34" charset="0"/>
              </a:rPr>
              <a:t>eksiksiz bir şekilde</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 yeşil renkteki kamera kutularına koyunuz.  </a:t>
            </a:r>
          </a:p>
        </p:txBody>
      </p:sp>
      <p:sp>
        <p:nvSpPr>
          <p:cNvPr id="11" name="Unvan 1">
            <a:extLst>
              <a:ext uri="{FF2B5EF4-FFF2-40B4-BE49-F238E27FC236}">
                <a16:creationId xmlns:a16="http://schemas.microsoft.com/office/drawing/2014/main" xmlns="" id="{D3D0A1C7-C286-449F-A5CE-A0CE63BD13F5}"/>
              </a:ext>
            </a:extLst>
          </p:cNvPr>
          <p:cNvSpPr txBox="1">
            <a:spLocks/>
          </p:cNvSpPr>
          <p:nvPr/>
        </p:nvSpPr>
        <p:spPr>
          <a:xfrm>
            <a:off x="2191109" y="431321"/>
            <a:ext cx="9403429" cy="57796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CİHAZ GÖREVLİSİ</a:t>
            </a:r>
          </a:p>
        </p:txBody>
      </p:sp>
    </p:spTree>
    <p:extLst>
      <p:ext uri="{BB962C8B-B14F-4D97-AF65-F5344CB8AC3E}">
        <p14:creationId xmlns:p14="http://schemas.microsoft.com/office/powerpoint/2010/main" val="1282609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Metin kutusu 11"/>
          <p:cNvSpPr txBox="1"/>
          <p:nvPr/>
        </p:nvSpPr>
        <p:spPr>
          <a:xfrm>
            <a:off x="1419335" y="1149427"/>
            <a:ext cx="10659545" cy="2123658"/>
          </a:xfrm>
          <a:prstGeom prst="rect">
            <a:avLst/>
          </a:prstGeom>
          <a:noFill/>
        </p:spPr>
        <p:txBody>
          <a:bodyPr wrap="square" rtlCol="0">
            <a:spAutoFit/>
          </a:bodyPr>
          <a:lstStyle/>
          <a:p>
            <a:pPr fontAlgn="t">
              <a:spcBef>
                <a:spcPts val="1200"/>
              </a:spcBef>
              <a:spcAft>
                <a:spcPts val="1200"/>
              </a:spcAft>
            </a:pPr>
            <a:r>
              <a:rPr lang="tr-TR" sz="2800" b="1" dirty="0">
                <a:solidFill>
                  <a:schemeClr val="bg1"/>
                </a:solidFill>
                <a:latin typeface="Calibri" panose="020F0502020204030204" pitchFamily="34" charset="0"/>
                <a:cs typeface="Calibri" panose="020F0502020204030204" pitchFamily="34" charset="0"/>
              </a:rPr>
              <a:t>Sinyal Kesici (</a:t>
            </a:r>
            <a:r>
              <a:rPr lang="tr-TR" sz="2800" b="1" dirty="0" err="1">
                <a:solidFill>
                  <a:schemeClr val="bg1"/>
                </a:solidFill>
                <a:latin typeface="Calibri" panose="020F0502020204030204" pitchFamily="34" charset="0"/>
                <a:cs typeface="Calibri" panose="020F0502020204030204" pitchFamily="34" charset="0"/>
              </a:rPr>
              <a:t>Jammer</a:t>
            </a:r>
            <a:r>
              <a:rPr lang="tr-TR" sz="2800" b="1" dirty="0">
                <a:solidFill>
                  <a:schemeClr val="bg1"/>
                </a:solidFill>
                <a:latin typeface="Calibri" panose="020F0502020204030204" pitchFamily="34" charset="0"/>
                <a:cs typeface="Calibri" panose="020F0502020204030204" pitchFamily="34" charset="0"/>
              </a:rPr>
              <a:t>)</a:t>
            </a:r>
          </a:p>
          <a:p>
            <a:pPr fontAlgn="t">
              <a:spcBef>
                <a:spcPts val="1200"/>
              </a:spcBef>
              <a:spcAft>
                <a:spcPts val="1200"/>
              </a:spcAft>
            </a:pPr>
            <a:r>
              <a:rPr lang="tr-TR" sz="2800" dirty="0">
                <a:solidFill>
                  <a:schemeClr val="bg1"/>
                </a:solidFill>
                <a:latin typeface="Calibri" panose="020F0502020204030204" pitchFamily="34" charset="0"/>
                <a:cs typeface="Calibri" panose="020F0502020204030204" pitchFamily="34" charset="0"/>
              </a:rPr>
              <a:t>Sınav binasına sinyal kesici (</a:t>
            </a:r>
            <a:r>
              <a:rPr lang="tr-TR" sz="2800" dirty="0" err="1">
                <a:solidFill>
                  <a:schemeClr val="bg1"/>
                </a:solidFill>
                <a:latin typeface="Calibri" panose="020F0502020204030204" pitchFamily="34" charset="0"/>
                <a:cs typeface="Calibri" panose="020F0502020204030204" pitchFamily="34" charset="0"/>
              </a:rPr>
              <a:t>Jammer</a:t>
            </a:r>
            <a:r>
              <a:rPr lang="tr-TR" sz="2800" dirty="0">
                <a:solidFill>
                  <a:schemeClr val="bg1"/>
                </a:solidFill>
                <a:latin typeface="Calibri" panose="020F0502020204030204" pitchFamily="34" charset="0"/>
                <a:cs typeface="Calibri" panose="020F0502020204030204" pitchFamily="34" charset="0"/>
              </a:rPr>
              <a:t>) gönderilmiş ise ilgili salonlarda sinyal kesicilerin çalıştırılması Bina Cihaz </a:t>
            </a:r>
            <a:r>
              <a:rPr lang="tr-TR" sz="2800" dirty="0" err="1">
                <a:solidFill>
                  <a:schemeClr val="bg1"/>
                </a:solidFill>
                <a:latin typeface="Calibri" panose="020F0502020204030204" pitchFamily="34" charset="0"/>
                <a:cs typeface="Calibri" panose="020F0502020204030204" pitchFamily="34" charset="0"/>
              </a:rPr>
              <a:t>Görevlisi’nin</a:t>
            </a:r>
            <a:r>
              <a:rPr lang="tr-TR" sz="2800" dirty="0">
                <a:solidFill>
                  <a:schemeClr val="bg1"/>
                </a:solidFill>
                <a:latin typeface="Calibri" panose="020F0502020204030204" pitchFamily="34" charset="0"/>
                <a:cs typeface="Calibri" panose="020F0502020204030204" pitchFamily="34" charset="0"/>
              </a:rPr>
              <a:t> sorumluluğundadır. </a:t>
            </a:r>
            <a:endParaRPr lang="tr-TR" sz="2800" dirty="0">
              <a:solidFill>
                <a:schemeClr val="bg1"/>
              </a:solidFill>
              <a:latin typeface="Calibri" panose="020F0502020204030204" pitchFamily="34" charset="0"/>
              <a:ea typeface="ＭＳ Ｐゴシック" pitchFamily="34" charset="-128"/>
              <a:cs typeface="Calibri" panose="020F0502020204030204" pitchFamily="34" charset="0"/>
            </a:endParaRPr>
          </a:p>
        </p:txBody>
      </p:sp>
      <p:pic>
        <p:nvPicPr>
          <p:cNvPr id="7" name="Picture 13" descr="C:\Users\aakay\Desktop\jammer pıcs\20171222_130505.jpg"/>
          <p:cNvPicPr/>
          <p:nvPr/>
        </p:nvPicPr>
        <p:blipFill rotWithShape="1">
          <a:blip r:embed="rId2" cstate="email">
            <a:extLst>
              <a:ext uri="{28A0092B-C50C-407E-A947-70E740481C1C}">
                <a14:useLocalDpi xmlns:a14="http://schemas.microsoft.com/office/drawing/2010/main" val="0"/>
              </a:ext>
            </a:extLst>
          </a:blip>
          <a:srcRect b="11146"/>
          <a:stretch/>
        </p:blipFill>
        <p:spPr bwMode="auto">
          <a:xfrm>
            <a:off x="8101782" y="2831691"/>
            <a:ext cx="3313901" cy="3288606"/>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3" name="Dikdörtgen 2"/>
          <p:cNvSpPr/>
          <p:nvPr/>
        </p:nvSpPr>
        <p:spPr>
          <a:xfrm>
            <a:off x="860744" y="3251744"/>
            <a:ext cx="7224875" cy="3431709"/>
          </a:xfrm>
          <a:prstGeom prst="rect">
            <a:avLst/>
          </a:prstGeom>
        </p:spPr>
        <p:txBody>
          <a:bodyPr wrap="square">
            <a:spAutoFit/>
          </a:bodyPr>
          <a:lstStyle/>
          <a:p>
            <a:pPr algn="just" fontAlgn="t">
              <a:spcBef>
                <a:spcPts val="600"/>
              </a:spcBef>
              <a:spcAft>
                <a:spcPts val="600"/>
              </a:spcAft>
            </a:pPr>
            <a:r>
              <a:rPr lang="tr-TR" sz="2800" b="1" dirty="0">
                <a:solidFill>
                  <a:schemeClr val="bg1"/>
                </a:solidFill>
                <a:latin typeface="Calibri" panose="020F0502020204030204" pitchFamily="34" charset="0"/>
                <a:cs typeface="Calibri" panose="020F0502020204030204" pitchFamily="34" charset="0"/>
              </a:rPr>
              <a:t>Sinyal Kesicinin Çalıştırılması ve Kapatılması</a:t>
            </a:r>
          </a:p>
          <a:p>
            <a:pPr marL="971550" lvl="1" indent="-514350" algn="just" fontAlgn="t">
              <a:spcBef>
                <a:spcPts val="600"/>
              </a:spcBef>
              <a:spcAft>
                <a:spcPts val="600"/>
              </a:spcAft>
              <a:buFont typeface="+mj-lt"/>
              <a:buAutoNum type="arabicPeriod"/>
            </a:pPr>
            <a:r>
              <a:rPr lang="tr-TR" sz="2400" dirty="0">
                <a:solidFill>
                  <a:schemeClr val="bg1"/>
                </a:solidFill>
                <a:latin typeface="Calibri" panose="020F0502020204030204" pitchFamily="34" charset="0"/>
                <a:cs typeface="Calibri" panose="020F0502020204030204" pitchFamily="34" charset="0"/>
              </a:rPr>
              <a:t>Cihazı adayı/adayları görecek şekilde arada herhangi bir engel olmadan yerleştiriniz ve fişe takınız (Cihazın açma kapama düğmesi yoktur).</a:t>
            </a:r>
          </a:p>
          <a:p>
            <a:pPr marL="971550" lvl="1" indent="-514350" algn="just" fontAlgn="t">
              <a:spcBef>
                <a:spcPts val="1200"/>
              </a:spcBef>
              <a:spcAft>
                <a:spcPts val="1200"/>
              </a:spcAft>
              <a:buFont typeface="+mj-lt"/>
              <a:buAutoNum type="arabicPeriod"/>
            </a:pPr>
            <a:r>
              <a:rPr lang="tr-TR" sz="2400" dirty="0">
                <a:solidFill>
                  <a:schemeClr val="bg1"/>
                </a:solidFill>
                <a:latin typeface="Calibri" panose="020F0502020204030204" pitchFamily="34" charset="0"/>
                <a:cs typeface="Calibri" panose="020F0502020204030204" pitchFamily="34" charset="0"/>
              </a:rPr>
              <a:t>8 </a:t>
            </a:r>
            <a:r>
              <a:rPr lang="tr-TR" sz="2400" dirty="0" err="1">
                <a:solidFill>
                  <a:schemeClr val="bg1"/>
                </a:solidFill>
                <a:latin typeface="Calibri" panose="020F0502020204030204" pitchFamily="34" charset="0"/>
                <a:cs typeface="Calibri" panose="020F0502020204030204" pitchFamily="34" charset="0"/>
              </a:rPr>
              <a:t>bip</a:t>
            </a:r>
            <a:r>
              <a:rPr lang="tr-TR" sz="2400" dirty="0">
                <a:solidFill>
                  <a:schemeClr val="bg1"/>
                </a:solidFill>
                <a:latin typeface="Calibri" panose="020F0502020204030204" pitchFamily="34" charset="0"/>
                <a:cs typeface="Calibri" panose="020F0502020204030204" pitchFamily="34" charset="0"/>
              </a:rPr>
              <a:t> sesinden sonra çalışmaya başlayacaktır.</a:t>
            </a:r>
          </a:p>
          <a:p>
            <a:pPr marL="971550" lvl="1" indent="-514350" algn="just" fontAlgn="t">
              <a:spcBef>
                <a:spcPts val="1200"/>
              </a:spcBef>
              <a:spcAft>
                <a:spcPts val="1200"/>
              </a:spcAft>
              <a:buFont typeface="+mj-lt"/>
              <a:buAutoNum type="arabicPeriod"/>
            </a:pPr>
            <a:r>
              <a:rPr lang="tr-TR" sz="2400" dirty="0">
                <a:solidFill>
                  <a:schemeClr val="bg1"/>
                </a:solidFill>
                <a:latin typeface="Calibri" panose="020F0502020204030204" pitchFamily="34" charset="0"/>
                <a:cs typeface="Calibri" panose="020F0502020204030204" pitchFamily="34" charset="0"/>
              </a:rPr>
              <a:t>Sınav bitiminde fişten çekiniz ve Bina Sınav </a:t>
            </a:r>
            <a:r>
              <a:rPr lang="tr-TR" sz="2400" dirty="0" err="1">
                <a:solidFill>
                  <a:schemeClr val="bg1"/>
                </a:solidFill>
                <a:latin typeface="Calibri" panose="020F0502020204030204" pitchFamily="34" charset="0"/>
                <a:cs typeface="Calibri" panose="020F0502020204030204" pitchFamily="34" charset="0"/>
              </a:rPr>
              <a:t>Sorumlusu’na</a:t>
            </a:r>
            <a:r>
              <a:rPr lang="tr-TR" sz="2400" dirty="0">
                <a:solidFill>
                  <a:schemeClr val="bg1"/>
                </a:solidFill>
                <a:latin typeface="Calibri" panose="020F0502020204030204" pitchFamily="34" charset="0"/>
                <a:cs typeface="Calibri" panose="020F0502020204030204" pitchFamily="34" charset="0"/>
              </a:rPr>
              <a:t> teslim ediniz.</a:t>
            </a:r>
            <a:endParaRPr lang="tr-TR" sz="2800" dirty="0">
              <a:solidFill>
                <a:schemeClr val="bg1"/>
              </a:solidFill>
              <a:latin typeface="Calibri" panose="020F0502020204030204" pitchFamily="34" charset="0"/>
              <a:cs typeface="Calibri" panose="020F0502020204030204" pitchFamily="34" charset="0"/>
            </a:endParaRPr>
          </a:p>
        </p:txBody>
      </p:sp>
      <p:sp>
        <p:nvSpPr>
          <p:cNvPr id="11"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CİHAZ GÖREVLİSİ</a:t>
            </a:r>
          </a:p>
        </p:txBody>
      </p:sp>
      <p:sp>
        <p:nvSpPr>
          <p:cNvPr id="8" name="Slayt Numarası Yer Tutucusu 7"/>
          <p:cNvSpPr>
            <a:spLocks noGrp="1"/>
          </p:cNvSpPr>
          <p:nvPr>
            <p:ph type="sldNum" sz="quarter" idx="12"/>
          </p:nvPr>
        </p:nvSpPr>
        <p:spPr/>
        <p:txBody>
          <a:bodyPr/>
          <a:lstStyle/>
          <a:p>
            <a:fld id="{5E4DF653-7172-3143-90C0-7F385A2564DE}" type="slidenum">
              <a:rPr lang="tr-TR" smtClean="0"/>
              <a:pPr/>
              <a:t>79</a:t>
            </a:fld>
            <a:endParaRPr lang="tr-TR" dirty="0"/>
          </a:p>
        </p:txBody>
      </p:sp>
      <p:sp>
        <p:nvSpPr>
          <p:cNvPr id="9" name="Unvan 1">
            <a:extLst>
              <a:ext uri="{FF2B5EF4-FFF2-40B4-BE49-F238E27FC236}">
                <a16:creationId xmlns:a16="http://schemas.microsoft.com/office/drawing/2014/main" xmlns="" id="{F420B912-3AA3-4A02-9C82-6B6472098C7B}"/>
              </a:ext>
            </a:extLst>
          </p:cNvPr>
          <p:cNvSpPr txBox="1">
            <a:spLocks/>
          </p:cNvSpPr>
          <p:nvPr/>
        </p:nvSpPr>
        <p:spPr>
          <a:xfrm>
            <a:off x="2191109" y="431321"/>
            <a:ext cx="9403429" cy="57796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CİHAZ GÖREVLİSİ</a:t>
            </a:r>
          </a:p>
        </p:txBody>
      </p:sp>
    </p:spTree>
    <p:extLst>
      <p:ext uri="{BB962C8B-B14F-4D97-AF65-F5344CB8AC3E}">
        <p14:creationId xmlns:p14="http://schemas.microsoft.com/office/powerpoint/2010/main" val="3395160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320505"/>
            <a:ext cx="12191999" cy="175304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SALON BAŞKANI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80</a:t>
            </a:fld>
            <a:endParaRPr lang="en-US" dirty="0"/>
          </a:p>
        </p:txBody>
      </p:sp>
    </p:spTree>
    <p:extLst>
      <p:ext uri="{BB962C8B-B14F-4D97-AF65-F5344CB8AC3E}">
        <p14:creationId xmlns:p14="http://schemas.microsoft.com/office/powerpoint/2010/main" val="1049988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Metin kutusu 10"/>
          <p:cNvSpPr txBox="1"/>
          <p:nvPr/>
        </p:nvSpPr>
        <p:spPr>
          <a:xfrm>
            <a:off x="598003" y="3974123"/>
            <a:ext cx="5250969" cy="969805"/>
          </a:xfrm>
          <a:prstGeom prst="rect">
            <a:avLst/>
          </a:prstGeom>
          <a:noFill/>
        </p:spPr>
        <p:txBody>
          <a:bodyPr wrap="square" rtlCol="0">
            <a:spAutoFit/>
          </a:bodyPr>
          <a:lstStyle/>
          <a:p>
            <a:pPr algn="ctr"/>
            <a:r>
              <a:rPr lang="tr-TR" sz="2800" b="1" dirty="0">
                <a:solidFill>
                  <a:srgbClr val="FF0000"/>
                </a:solidFill>
                <a:latin typeface="Calibri Light" panose="020F0302020204030204" pitchFamily="34" charset="0"/>
              </a:rPr>
              <a:t>Salon Tutanağı tükenmez kalemle doldurulacaktır.</a:t>
            </a:r>
          </a:p>
        </p:txBody>
      </p:sp>
      <p:sp>
        <p:nvSpPr>
          <p:cNvPr id="2" name="Dikdörtgen 1"/>
          <p:cNvSpPr/>
          <p:nvPr/>
        </p:nvSpPr>
        <p:spPr>
          <a:xfrm>
            <a:off x="628672" y="1837436"/>
            <a:ext cx="5349394" cy="2092881"/>
          </a:xfrm>
          <a:prstGeom prst="rect">
            <a:avLst/>
          </a:prstGeom>
        </p:spPr>
        <p:txBody>
          <a:bodyPr wrap="square">
            <a:spAutoFit/>
          </a:bodyPr>
          <a:lstStyle/>
          <a:p>
            <a:pPr algn="just">
              <a:spcBef>
                <a:spcPts val="600"/>
              </a:spcBef>
              <a:spcAft>
                <a:spcPts val="600"/>
              </a:spcAft>
            </a:pPr>
            <a:r>
              <a:rPr lang="tr-TR" sz="2600" dirty="0">
                <a:solidFill>
                  <a:schemeClr val="bg1"/>
                </a:solidFill>
                <a:latin typeface="Calibri" panose="020F0502020204030204" pitchFamily="34" charset="0"/>
                <a:cs typeface="Calibri" panose="020F0502020204030204" pitchFamily="34" charset="0"/>
              </a:rPr>
              <a:t>Görevli olduğu </a:t>
            </a:r>
            <a:r>
              <a:rPr lang="tr-TR" sz="2600" b="1" u="sng" dirty="0">
                <a:solidFill>
                  <a:schemeClr val="bg1"/>
                </a:solidFill>
                <a:latin typeface="Calibri" panose="020F0502020204030204" pitchFamily="34" charset="0"/>
                <a:cs typeface="Calibri" panose="020F0502020204030204" pitchFamily="34" charset="0"/>
              </a:rPr>
              <a:t>salonda</a:t>
            </a:r>
            <a:r>
              <a:rPr lang="tr-TR" sz="2600" dirty="0">
                <a:solidFill>
                  <a:schemeClr val="bg1"/>
                </a:solidFill>
                <a:latin typeface="Calibri" panose="020F0502020204030204" pitchFamily="34" charset="0"/>
                <a:cs typeface="Calibri" panose="020F0502020204030204" pitchFamily="34" charset="0"/>
              </a:rPr>
              <a:t> sınavın, Sınav Uygulama Yönergesi ve Salon Tutanağına uygun biçimde yürütülmesinden </a:t>
            </a:r>
            <a:r>
              <a:rPr lang="tr-TR" sz="2600" b="1" u="sng" dirty="0">
                <a:solidFill>
                  <a:schemeClr val="bg1"/>
                </a:solidFill>
                <a:latin typeface="Calibri" panose="020F0502020204030204" pitchFamily="34" charset="0"/>
                <a:cs typeface="Calibri" panose="020F0502020204030204" pitchFamily="34" charset="0"/>
              </a:rPr>
              <a:t>birinci  derecede </a:t>
            </a:r>
            <a:r>
              <a:rPr lang="tr-TR" sz="2600" dirty="0">
                <a:solidFill>
                  <a:schemeClr val="bg1"/>
                </a:solidFill>
                <a:latin typeface="Calibri" panose="020F0502020204030204" pitchFamily="34" charset="0"/>
                <a:cs typeface="Calibri" panose="020F0502020204030204" pitchFamily="34" charset="0"/>
              </a:rPr>
              <a:t>sorumludur. </a:t>
            </a:r>
          </a:p>
        </p:txBody>
      </p:sp>
      <p:sp>
        <p:nvSpPr>
          <p:cNvPr id="14" name="Unvan 1">
            <a:extLst>
              <a:ext uri="{FF2B5EF4-FFF2-40B4-BE49-F238E27FC236}">
                <a16:creationId xmlns:a16="http://schemas.microsoft.com/office/drawing/2014/main" xmlns="" id="{79BD2573-5334-E64F-B11A-18C13DD43EBC}"/>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81</a:t>
            </a:fld>
            <a:endParaRPr lang="tr-TR" dirty="0"/>
          </a:p>
        </p:txBody>
      </p:sp>
      <p:pic>
        <p:nvPicPr>
          <p:cNvPr id="3" name="Resim 2">
            <a:extLst>
              <a:ext uri="{FF2B5EF4-FFF2-40B4-BE49-F238E27FC236}">
                <a16:creationId xmlns:a16="http://schemas.microsoft.com/office/drawing/2014/main" xmlns="" id="{C22F034F-EC6A-4064-81BA-AF227CAC4C91}"/>
              </a:ext>
            </a:extLst>
          </p:cNvPr>
          <p:cNvPicPr>
            <a:picLocks noChangeAspect="1"/>
          </p:cNvPicPr>
          <p:nvPr/>
        </p:nvPicPr>
        <p:blipFill>
          <a:blip r:embed="rId2"/>
          <a:stretch>
            <a:fillRect/>
          </a:stretch>
        </p:blipFill>
        <p:spPr>
          <a:xfrm>
            <a:off x="9385930" y="1361440"/>
            <a:ext cx="2392839" cy="4525141"/>
          </a:xfrm>
          <a:prstGeom prst="rect">
            <a:avLst/>
          </a:prstGeom>
          <a:effectLst>
            <a:outerShdw blurRad="165100" dist="50800" dir="5400000" algn="ctr" rotWithShape="0">
              <a:srgbClr val="000000">
                <a:alpha val="72000"/>
              </a:srgbClr>
            </a:outerShdw>
          </a:effectLst>
        </p:spPr>
      </p:pic>
      <p:pic>
        <p:nvPicPr>
          <p:cNvPr id="4" name="Resim 3">
            <a:extLst>
              <a:ext uri="{FF2B5EF4-FFF2-40B4-BE49-F238E27FC236}">
                <a16:creationId xmlns:a16="http://schemas.microsoft.com/office/drawing/2014/main" xmlns="" id="{7F8CEF42-9DF5-4A70-8EC2-9DFD0897D4B2}"/>
              </a:ext>
            </a:extLst>
          </p:cNvPr>
          <p:cNvPicPr>
            <a:picLocks noChangeAspect="1"/>
          </p:cNvPicPr>
          <p:nvPr/>
        </p:nvPicPr>
        <p:blipFill>
          <a:blip r:embed="rId3"/>
          <a:stretch>
            <a:fillRect/>
          </a:stretch>
        </p:blipFill>
        <p:spPr>
          <a:xfrm>
            <a:off x="5978066" y="1361440"/>
            <a:ext cx="3217056" cy="4611097"/>
          </a:xfrm>
          <a:prstGeom prst="rect">
            <a:avLst/>
          </a:prstGeom>
          <a:effectLst>
            <a:outerShdw blurRad="165100" dist="50800" dir="5400000" algn="ctr" rotWithShape="0">
              <a:srgbClr val="000000">
                <a:alpha val="72000"/>
              </a:srgbClr>
            </a:outerShdw>
          </a:effectLst>
        </p:spPr>
      </p:pic>
    </p:spTree>
    <p:extLst>
      <p:ext uri="{BB962C8B-B14F-4D97-AF65-F5344CB8AC3E}">
        <p14:creationId xmlns:p14="http://schemas.microsoft.com/office/powerpoint/2010/main" val="1751497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645164" y="1634314"/>
            <a:ext cx="11067000" cy="4001095"/>
          </a:xfrm>
          <a:prstGeom prst="rect">
            <a:avLst/>
          </a:prstGeom>
          <a:noFill/>
        </p:spPr>
        <p:txBody>
          <a:bodyPr wrap="square" rtlCol="0">
            <a:spAutoFit/>
          </a:bodyPr>
          <a:lstStyle/>
          <a:p>
            <a:pPr marL="457200" indent="-457200" algn="just">
              <a:spcBef>
                <a:spcPts val="600"/>
              </a:spcBef>
              <a:spcAft>
                <a:spcPts val="600"/>
              </a:spcAft>
              <a:buFont typeface="Wingdings" panose="05000000000000000000" pitchFamily="2" charset="2"/>
              <a:buChar char="§"/>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 başlama saatinden en geç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1 saat 30 </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dakika önce sınavın yapılacağı binada hazır bulununuz. </a:t>
            </a:r>
          </a:p>
          <a:p>
            <a:pPr marL="457200" indent="-457200" algn="just">
              <a:spcBef>
                <a:spcPts val="600"/>
              </a:spcBef>
              <a:spcAft>
                <a:spcPts val="600"/>
              </a:spcAft>
              <a:buFont typeface="Wingdings" panose="05000000000000000000" pitchFamily="2" charset="2"/>
              <a:buChar char="§"/>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Bina Sınav </a:t>
            </a:r>
            <a:r>
              <a:rPr lang="tr-TR" sz="2800" dirty="0" err="1">
                <a:solidFill>
                  <a:schemeClr val="bg1"/>
                </a:solidFill>
                <a:latin typeface="Calibri" panose="020F0502020204030204" pitchFamily="34" charset="0"/>
                <a:ea typeface="ＭＳ Ｐゴシック" pitchFamily="34" charset="-128"/>
                <a:cs typeface="Calibri" panose="020F0502020204030204" pitchFamily="34" charset="0"/>
              </a:rPr>
              <a:t>Sorumlusu’nun</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sınav başlama saatinden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1 saat 30 </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dakika önce yapacağı toplantıya katılınız.</a:t>
            </a:r>
          </a:p>
          <a:p>
            <a:pPr marL="457200" indent="-457200" algn="just">
              <a:spcBef>
                <a:spcPts val="600"/>
              </a:spcBef>
              <a:spcAft>
                <a:spcPts val="600"/>
              </a:spcAft>
              <a:buFont typeface="Wingdings" panose="05000000000000000000" pitchFamily="2" charset="2"/>
              <a:buChar char="§"/>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Sınavı Gözetmenler ile beraber uygulayınız.</a:t>
            </a:r>
          </a:p>
          <a:p>
            <a:pPr marL="457200" indent="-457200" algn="just">
              <a:spcBef>
                <a:spcPts val="600"/>
              </a:spcBef>
              <a:spcAft>
                <a:spcPts val="600"/>
              </a:spcAft>
              <a:buFont typeface="Wingdings" panose="05000000000000000000" pitchFamily="2" charset="2"/>
              <a:buChar char="§"/>
              <a:defRPr/>
            </a:pPr>
            <a:r>
              <a:rPr lang="tr-TR" altLang="tr-TR" sz="2800" dirty="0">
                <a:solidFill>
                  <a:schemeClr val="bg1"/>
                </a:solidFill>
                <a:latin typeface="Calibri" panose="020F0502020204030204" pitchFamily="34" charset="0"/>
                <a:cs typeface="Calibri" panose="020F0502020204030204" pitchFamily="34" charset="0"/>
              </a:rPr>
              <a:t>Adaylar; sınav salonlarına sınav görevlilerinden önce alınamaz, sınav görevlilerinden önce salona girmiş adaylar varsa sınav görevlileri tarafından salon dışına çıkarılır ve kontrol edilerek salona alınır.</a:t>
            </a:r>
            <a:endParaRPr lang="tr-TR" sz="2800" dirty="0">
              <a:solidFill>
                <a:schemeClr val="bg1"/>
              </a:solidFill>
              <a:latin typeface="Calibri" panose="020F0502020204030204" pitchFamily="34" charset="0"/>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SALON BAŞKANI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82</a:t>
            </a:fld>
            <a:endParaRPr lang="tr-TR" dirty="0"/>
          </a:p>
        </p:txBody>
      </p:sp>
      <p:sp>
        <p:nvSpPr>
          <p:cNvPr id="7" name="Unvan 1">
            <a:extLst>
              <a:ext uri="{FF2B5EF4-FFF2-40B4-BE49-F238E27FC236}">
                <a16:creationId xmlns:a16="http://schemas.microsoft.com/office/drawing/2014/main" xmlns="" id="{6F453642-ED7C-4E21-9755-56719392BB8B}"/>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210250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xmlns="" id="{884E85B2-2714-4900-8730-12F460EB94E2}"/>
              </a:ext>
            </a:extLst>
          </p:cNvPr>
          <p:cNvPicPr>
            <a:picLocks noChangeAspect="1"/>
          </p:cNvPicPr>
          <p:nvPr/>
        </p:nvPicPr>
        <p:blipFill>
          <a:blip r:embed="rId2"/>
          <a:stretch>
            <a:fillRect/>
          </a:stretch>
        </p:blipFill>
        <p:spPr>
          <a:xfrm>
            <a:off x="4885450" y="1227725"/>
            <a:ext cx="3470607" cy="4524970"/>
          </a:xfrm>
          <a:prstGeom prst="rect">
            <a:avLst/>
          </a:prstGeom>
          <a:effectLst>
            <a:outerShdw blurRad="279400" dist="50800" dir="5400000" algn="ctr" rotWithShape="0">
              <a:srgbClr val="000000">
                <a:alpha val="77000"/>
              </a:srgbClr>
            </a:outerShdw>
          </a:effectLst>
        </p:spPr>
      </p:pic>
      <p:pic>
        <p:nvPicPr>
          <p:cNvPr id="9" name="Picture 2" descr="attention ile ilgili gÃ¶rsel sonucu"/>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6399" y="1315851"/>
            <a:ext cx="2683718" cy="2210941"/>
          </a:xfrm>
          <a:prstGeom prst="rect">
            <a:avLst/>
          </a:prstGeo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p:txBody>
          <a:bodyPr/>
          <a:lstStyle/>
          <a:p>
            <a:fld id="{5E4DF653-7172-3143-90C0-7F385A2564DE}" type="slidenum">
              <a:rPr lang="tr-TR" smtClean="0"/>
              <a:pPr/>
              <a:t>83</a:t>
            </a:fld>
            <a:endParaRPr lang="tr-TR" dirty="0"/>
          </a:p>
        </p:txBody>
      </p:sp>
      <p:sp>
        <p:nvSpPr>
          <p:cNvPr id="14" name="İçerik Yer Tutucusu 2"/>
          <p:cNvSpPr txBox="1">
            <a:spLocks/>
          </p:cNvSpPr>
          <p:nvPr/>
        </p:nvSpPr>
        <p:spPr>
          <a:xfrm>
            <a:off x="417406" y="3895560"/>
            <a:ext cx="4855840" cy="16465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tr-TR" dirty="0">
                <a:solidFill>
                  <a:schemeClr val="bg1"/>
                </a:solidFill>
                <a:latin typeface="Calibri" panose="020F0502020204030204" pitchFamily="34" charset="0"/>
                <a:cs typeface="Calibri" panose="020F0502020204030204" pitchFamily="34" charset="0"/>
              </a:rPr>
              <a:t>Salon başkanları </a:t>
            </a:r>
            <a:r>
              <a:rPr lang="tr-TR" b="1" dirty="0">
                <a:solidFill>
                  <a:schemeClr val="bg1"/>
                </a:solidFill>
                <a:latin typeface="Calibri" panose="020F0502020204030204" pitchFamily="34" charset="0"/>
                <a:cs typeface="Calibri" panose="020F0502020204030204" pitchFamily="34" charset="0"/>
              </a:rPr>
              <a:t>SALON TUTANAĞI’NDA</a:t>
            </a:r>
            <a:r>
              <a:rPr lang="tr-TR" dirty="0">
                <a:solidFill>
                  <a:schemeClr val="bg1"/>
                </a:solidFill>
                <a:latin typeface="Calibri" panose="020F0502020204030204" pitchFamily="34" charset="0"/>
                <a:cs typeface="Calibri" panose="020F0502020204030204" pitchFamily="34" charset="0"/>
              </a:rPr>
              <a:t> yer alan adım ve zamanlara göre sınavı uygulayacaktır.</a:t>
            </a:r>
            <a:endParaRPr lang="tr-TR" sz="2800" dirty="0">
              <a:solidFill>
                <a:schemeClr val="bg1"/>
              </a:solidFill>
            </a:endParaRPr>
          </a:p>
        </p:txBody>
      </p:sp>
      <p:pic>
        <p:nvPicPr>
          <p:cNvPr id="2" name="Resim 1">
            <a:extLst>
              <a:ext uri="{FF2B5EF4-FFF2-40B4-BE49-F238E27FC236}">
                <a16:creationId xmlns:a16="http://schemas.microsoft.com/office/drawing/2014/main" xmlns="" id="{B12C1088-BF48-40F7-9CAE-1CA18E89A782}"/>
              </a:ext>
            </a:extLst>
          </p:cNvPr>
          <p:cNvPicPr>
            <a:picLocks noChangeAspect="1"/>
          </p:cNvPicPr>
          <p:nvPr/>
        </p:nvPicPr>
        <p:blipFill>
          <a:blip r:embed="rId4"/>
          <a:stretch>
            <a:fillRect/>
          </a:stretch>
        </p:blipFill>
        <p:spPr>
          <a:xfrm>
            <a:off x="8591550" y="1227725"/>
            <a:ext cx="3187928" cy="4524970"/>
          </a:xfrm>
          <a:prstGeom prst="rect">
            <a:avLst/>
          </a:prstGeom>
          <a:effectLst>
            <a:outerShdw blurRad="279400" dist="50800" dir="5400000" algn="ctr" rotWithShape="0">
              <a:srgbClr val="000000">
                <a:alpha val="77000"/>
              </a:srgbClr>
            </a:outerShdw>
          </a:effectLst>
        </p:spPr>
      </p:pic>
      <p:cxnSp>
        <p:nvCxnSpPr>
          <p:cNvPr id="15" name="Düz Ok Bağlayıcısı 14"/>
          <p:cNvCxnSpPr/>
          <p:nvPr/>
        </p:nvCxnSpPr>
        <p:spPr>
          <a:xfrm>
            <a:off x="7476244" y="2596032"/>
            <a:ext cx="1178027" cy="9832"/>
          </a:xfrm>
          <a:prstGeom prst="straightConnector1">
            <a:avLst/>
          </a:prstGeom>
          <a:ln w="85725">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15"/>
          <p:cNvCxnSpPr/>
          <p:nvPr/>
        </p:nvCxnSpPr>
        <p:spPr>
          <a:xfrm>
            <a:off x="7476244" y="4608488"/>
            <a:ext cx="1178027" cy="9832"/>
          </a:xfrm>
          <a:prstGeom prst="straightConnector1">
            <a:avLst/>
          </a:prstGeom>
          <a:ln w="85725">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3" name="Unvan 1">
            <a:extLst>
              <a:ext uri="{FF2B5EF4-FFF2-40B4-BE49-F238E27FC236}">
                <a16:creationId xmlns:a16="http://schemas.microsoft.com/office/drawing/2014/main" xmlns="" id="{5EA7857C-7440-4B4B-87B1-F331D5D57D7C}"/>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696702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597882" y="1544711"/>
            <a:ext cx="11273979" cy="1446550"/>
          </a:xfrm>
          <a:prstGeom prst="rect">
            <a:avLst/>
          </a:prstGeom>
          <a:noFill/>
        </p:spPr>
        <p:txBody>
          <a:bodyPr wrap="square" rtlCol="0">
            <a:spAutoFit/>
          </a:bodyPr>
          <a:lstStyle/>
          <a:p>
            <a:pPr marL="457200" indent="-457200">
              <a:spcBef>
                <a:spcPts val="600"/>
              </a:spcBef>
              <a:spcAft>
                <a:spcPts val="600"/>
              </a:spcAft>
              <a:buFont typeface="Wingdings" panose="05000000000000000000" pitchFamily="2" charset="2"/>
              <a:buChar char="§"/>
            </a:pPr>
            <a:r>
              <a:rPr lang="tr-TR" sz="2600" dirty="0">
                <a:solidFill>
                  <a:schemeClr val="bg1"/>
                </a:solidFill>
                <a:latin typeface="Calibri" panose="020F0502020204030204" pitchFamily="34" charset="0"/>
                <a:cs typeface="Calibri" panose="020F0502020204030204" pitchFamily="34" charset="0"/>
              </a:rPr>
              <a:t>Adaylar; sınav giriş belgelerinde belirtilen bina, salon ve sırada sınava alınacaktır.</a:t>
            </a:r>
          </a:p>
          <a:p>
            <a:pPr marL="457200" indent="-457200">
              <a:spcBef>
                <a:spcPts val="600"/>
              </a:spcBef>
              <a:spcAft>
                <a:spcPts val="600"/>
              </a:spcAft>
              <a:buFont typeface="Wingdings" panose="05000000000000000000" pitchFamily="2" charset="2"/>
              <a:buChar char="§"/>
            </a:pPr>
            <a:endParaRPr lang="tr-TR" sz="2600" dirty="0">
              <a:solidFill>
                <a:schemeClr val="bg1"/>
              </a:solidFill>
              <a:latin typeface="Calibri" panose="020F0502020204030204" pitchFamily="34" charset="0"/>
              <a:cs typeface="Calibri" panose="020F0502020204030204" pitchFamily="34" charset="0"/>
            </a:endParaRPr>
          </a:p>
        </p:txBody>
      </p:sp>
      <p:sp>
        <p:nvSpPr>
          <p:cNvPr id="8" name="Metin kutusu 7"/>
          <p:cNvSpPr txBox="1"/>
          <p:nvPr/>
        </p:nvSpPr>
        <p:spPr>
          <a:xfrm>
            <a:off x="597881" y="2648193"/>
            <a:ext cx="6482187" cy="2492990"/>
          </a:xfrm>
          <a:prstGeom prst="rect">
            <a:avLst/>
          </a:prstGeom>
          <a:noFill/>
        </p:spPr>
        <p:txBody>
          <a:bodyPr wrap="square" rtlCol="0">
            <a:spAutoFit/>
          </a:bodyPr>
          <a:lstStyle/>
          <a:p>
            <a:pPr marL="457200" indent="-457200" algn="just">
              <a:spcBef>
                <a:spcPts val="600"/>
              </a:spcBef>
              <a:spcAft>
                <a:spcPts val="600"/>
              </a:spcAft>
              <a:buFont typeface="Wingdings" panose="05000000000000000000" pitchFamily="2" charset="2"/>
              <a:buChar char="§"/>
            </a:pP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Sınava Giriş Belgesi’nde; adayın sınava gireceği salon belirtildiği hâlde ilgili salon listelerinde (Salon Aday Yoklama Listesi’nde) adı bulunmayan ancak  adına düzenlenen cevap kâğıdı bulunan aday, bulunduğu sınıfta sınava alınacaktır.</a:t>
            </a:r>
          </a:p>
        </p:txBody>
      </p:sp>
      <p:sp>
        <p:nvSpPr>
          <p:cNvPr id="9" name="Metin kutusu 8"/>
          <p:cNvSpPr txBox="1"/>
          <p:nvPr/>
        </p:nvSpPr>
        <p:spPr>
          <a:xfrm>
            <a:off x="597881" y="5190003"/>
            <a:ext cx="10784674" cy="1446550"/>
          </a:xfrm>
          <a:prstGeom prst="rect">
            <a:avLst/>
          </a:prstGeom>
          <a:noFill/>
        </p:spPr>
        <p:txBody>
          <a:bodyPr wrap="square" rtlCol="0">
            <a:spAutoFit/>
          </a:bodyPr>
          <a:lstStyle/>
          <a:p>
            <a:pPr marL="457200" indent="-457200">
              <a:spcBef>
                <a:spcPts val="600"/>
              </a:spcBef>
              <a:spcAft>
                <a:spcPts val="600"/>
              </a:spcAft>
              <a:buFont typeface="Wingdings" panose="05000000000000000000" pitchFamily="2" charset="2"/>
              <a:buChar char="§"/>
            </a:pP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Salon görevlileri, bu durumdaki adayın adı, soyadı ve T.C. kimlik numarasını Aday Yoklama Listesi’nin sonuna eklemelidir.</a:t>
            </a:r>
          </a:p>
          <a:p>
            <a:pPr marL="457200" indent="-457200">
              <a:spcBef>
                <a:spcPts val="600"/>
              </a:spcBef>
              <a:spcAft>
                <a:spcPts val="600"/>
              </a:spcAft>
              <a:buFont typeface="Wingdings" panose="05000000000000000000" pitchFamily="2" charset="2"/>
              <a:buChar char="§"/>
            </a:pPr>
            <a:r>
              <a:rPr lang="tr-TR" sz="2600" dirty="0">
                <a:solidFill>
                  <a:schemeClr val="bg1"/>
                </a:solidFill>
                <a:latin typeface="Calibri" panose="020F0502020204030204" pitchFamily="34" charset="0"/>
                <a:cs typeface="Calibri" panose="020F0502020204030204" pitchFamily="34" charset="0"/>
              </a:rPr>
              <a:t>Sınav süresince adayların kimlik belgeleri sıraları üzerinde yer alacaktır. </a:t>
            </a:r>
            <a:endPar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endParaRPr>
          </a:p>
        </p:txBody>
      </p:sp>
      <p:pic>
        <p:nvPicPr>
          <p:cNvPr id="3" name="Resim 2"/>
          <p:cNvPicPr>
            <a:picLocks noChangeAspect="1"/>
          </p:cNvPicPr>
          <p:nvPr/>
        </p:nvPicPr>
        <p:blipFill>
          <a:blip r:embed="rId2"/>
          <a:stretch>
            <a:fillRect/>
          </a:stretch>
        </p:blipFill>
        <p:spPr>
          <a:xfrm flipH="1">
            <a:off x="7243705" y="2185762"/>
            <a:ext cx="4628156" cy="2238192"/>
          </a:xfrm>
          <a:prstGeom prst="rect">
            <a:avLst/>
          </a:prstGeom>
          <a:ln>
            <a:noFill/>
          </a:ln>
          <a:effectLst>
            <a:outerShdw blurRad="190500" algn="tl" rotWithShape="0">
              <a:srgbClr val="000000">
                <a:alpha val="70000"/>
              </a:srgbClr>
            </a:outerShdw>
          </a:effectLst>
        </p:spPr>
      </p:pic>
      <p:sp>
        <p:nvSpPr>
          <p:cNvPr id="12"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SALON BAŞKANI</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84</a:t>
            </a:fld>
            <a:endParaRPr lang="tr-TR" dirty="0"/>
          </a:p>
        </p:txBody>
      </p:sp>
      <p:sp>
        <p:nvSpPr>
          <p:cNvPr id="11" name="Unvan 1">
            <a:extLst>
              <a:ext uri="{FF2B5EF4-FFF2-40B4-BE49-F238E27FC236}">
                <a16:creationId xmlns:a16="http://schemas.microsoft.com/office/drawing/2014/main" xmlns="" id="{BA88EDD5-6DCD-4D37-A0F4-20605D54C7A3}"/>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311830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733425" y="1944015"/>
            <a:ext cx="10564690" cy="4401205"/>
          </a:xfrm>
          <a:prstGeom prst="rect">
            <a:avLst/>
          </a:prstGeom>
          <a:noFill/>
        </p:spPr>
        <p:txBody>
          <a:bodyPr wrap="square" rtlCol="0">
            <a:spAutoFit/>
          </a:bodyPr>
          <a:lstStyle/>
          <a:p>
            <a:pPr>
              <a:spcBef>
                <a:spcPts val="600"/>
              </a:spcBef>
              <a:spcAft>
                <a:spcPts val="600"/>
              </a:spcAft>
            </a:pPr>
            <a:r>
              <a:rPr lang="tr-TR" altLang="tr-TR" sz="2400" b="1" dirty="0">
                <a:solidFill>
                  <a:schemeClr val="bg1"/>
                </a:solidFill>
                <a:latin typeface="Calibri" panose="020F0502020204030204" pitchFamily="34" charset="0"/>
                <a:ea typeface="ＭＳ Ｐゴシック" pitchFamily="34" charset="-128"/>
                <a:cs typeface="Calibri" panose="020F0502020204030204" pitchFamily="34" charset="0"/>
              </a:rPr>
              <a:t>Sınav başlamadan önce;</a:t>
            </a:r>
          </a:p>
          <a:p>
            <a:pPr marL="457200" indent="-457200" algn="just">
              <a:spcBef>
                <a:spcPts val="600"/>
              </a:spcBef>
              <a:spcAft>
                <a:spcPts val="600"/>
              </a:spcAft>
              <a:buFont typeface="Wingdings" panose="05000000000000000000" pitchFamily="2" charset="2"/>
              <a:buChar char="§"/>
            </a:pPr>
            <a:r>
              <a:rPr lang="tr-TR" altLang="tr-TR" sz="2400" dirty="0">
                <a:solidFill>
                  <a:schemeClr val="bg1"/>
                </a:solidFill>
                <a:latin typeface="Calibri" panose="020F0502020204030204" pitchFamily="34" charset="0"/>
                <a:ea typeface="ＭＳ Ｐゴシック" pitchFamily="34" charset="-128"/>
                <a:cs typeface="Calibri" panose="020F0502020204030204" pitchFamily="34" charset="0"/>
              </a:rPr>
              <a:t>Eksik/hatalı Soru Kitapçığı var ise öncelikle salonda sınava gelmeyen adayın kullanılmayan soru kitapçığı verilerek sınav başlatılacaktır.</a:t>
            </a:r>
          </a:p>
          <a:p>
            <a:pPr marL="457200" indent="-457200" algn="just">
              <a:spcBef>
                <a:spcPts val="600"/>
              </a:spcBef>
              <a:spcAft>
                <a:spcPts val="600"/>
              </a:spcAft>
              <a:buFont typeface="Wingdings" panose="05000000000000000000" pitchFamily="2" charset="2"/>
              <a:buChar char="§"/>
            </a:pPr>
            <a:r>
              <a:rPr lang="tr-TR" altLang="tr-TR" sz="2400" dirty="0">
                <a:solidFill>
                  <a:schemeClr val="bg1"/>
                </a:solidFill>
                <a:latin typeface="Calibri" panose="020F0502020204030204" pitchFamily="34" charset="0"/>
                <a:ea typeface="ＭＳ Ｐゴシック" pitchFamily="34" charset="-128"/>
                <a:cs typeface="Calibri" panose="020F0502020204030204" pitchFamily="34" charset="0"/>
              </a:rPr>
              <a:t>Eğer diğer tüm adaylar geldi ise bu adayların sınavı başlatılacak, eksik evrak Koordinatörlük tarafından giderilinceye kadar salonda sadece eksik evraklı adayın sınavı başlatılmayacak ve evrak temini için geçen süre adaya ek süre olarak verilecektir.</a:t>
            </a:r>
          </a:p>
          <a:p>
            <a:pPr>
              <a:spcBef>
                <a:spcPts val="600"/>
              </a:spcBef>
              <a:spcAft>
                <a:spcPts val="600"/>
              </a:spcAft>
            </a:pPr>
            <a:r>
              <a:rPr lang="tr-TR" altLang="tr-TR" sz="2400" b="1" dirty="0">
                <a:solidFill>
                  <a:schemeClr val="bg1"/>
                </a:solidFill>
                <a:latin typeface="Calibri" panose="020F0502020204030204" pitchFamily="34" charset="0"/>
                <a:ea typeface="ＭＳ Ｐゴシック" pitchFamily="34" charset="-128"/>
                <a:cs typeface="Calibri" panose="020F0502020204030204" pitchFamily="34" charset="0"/>
              </a:rPr>
              <a:t>Sınav başladıktan sonra;</a:t>
            </a:r>
          </a:p>
          <a:p>
            <a:pPr marL="457200" indent="-457200" algn="just">
              <a:spcBef>
                <a:spcPts val="600"/>
              </a:spcBef>
              <a:spcAft>
                <a:spcPts val="600"/>
              </a:spcAft>
              <a:buFont typeface="Wingdings" panose="05000000000000000000" pitchFamily="2" charset="2"/>
              <a:buChar char="§"/>
            </a:pPr>
            <a:r>
              <a:rPr lang="tr-TR" altLang="tr-TR" sz="2400" dirty="0">
                <a:solidFill>
                  <a:schemeClr val="bg1"/>
                </a:solidFill>
                <a:latin typeface="Calibri" panose="020F0502020204030204" pitchFamily="34" charset="0"/>
                <a:ea typeface="ＭＳ Ｐゴシック" pitchFamily="34" charset="-128"/>
                <a:cs typeface="Calibri" panose="020F0502020204030204" pitchFamily="34" charset="0"/>
              </a:rPr>
              <a:t>Sınav Koordinatörü ve ÖSYM Sınav Koordinasyon Merkezi ile görüşülerek verilecek talimat doğrultusunda işlem yapılacaktır.</a:t>
            </a:r>
          </a:p>
        </p:txBody>
      </p:sp>
      <p:sp>
        <p:nvSpPr>
          <p:cNvPr id="7" name="Dikdörtgen 6"/>
          <p:cNvSpPr/>
          <p:nvPr/>
        </p:nvSpPr>
        <p:spPr>
          <a:xfrm>
            <a:off x="651129" y="1420795"/>
            <a:ext cx="9645626" cy="523220"/>
          </a:xfrm>
          <a:prstGeom prst="rect">
            <a:avLst/>
          </a:prstGeom>
        </p:spPr>
        <p:txBody>
          <a:bodyPr wrap="square">
            <a:spAutoFit/>
          </a:bodyPr>
          <a:lstStyle/>
          <a:p>
            <a:pPr algn="just">
              <a:spcAft>
                <a:spcPts val="1200"/>
              </a:spcAft>
              <a:defRPr/>
            </a:pPr>
            <a:r>
              <a:rPr lang="tr-TR" sz="2800" b="1" dirty="0">
                <a:solidFill>
                  <a:srgbClr val="FF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YEDEK SINAV EVRAKI İHTİYACI OLUR İSE</a:t>
            </a:r>
          </a:p>
        </p:txBody>
      </p:sp>
      <p:sp>
        <p:nvSpPr>
          <p:cNvPr id="9"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SALON BAŞKANI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85</a:t>
            </a:fld>
            <a:endParaRPr lang="tr-TR" dirty="0"/>
          </a:p>
        </p:txBody>
      </p:sp>
      <p:sp>
        <p:nvSpPr>
          <p:cNvPr id="10" name="Unvan 1">
            <a:extLst>
              <a:ext uri="{FF2B5EF4-FFF2-40B4-BE49-F238E27FC236}">
                <a16:creationId xmlns:a16="http://schemas.microsoft.com/office/drawing/2014/main" xmlns="" id="{517D6CFF-200E-479B-A5CA-E43886523BFD}"/>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1855533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400048" y="1894803"/>
            <a:ext cx="7118351" cy="4093428"/>
          </a:xfrm>
          <a:prstGeom prst="rect">
            <a:avLst/>
          </a:prstGeom>
          <a:noFill/>
        </p:spPr>
        <p:txBody>
          <a:bodyPr wrap="square" rtlCol="0">
            <a:spAutoFit/>
          </a:bodyPr>
          <a:lstStyle/>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evrakı ait olduğu salondan kesinlikle dışarı çıkarılmayacaktır.</a:t>
            </a:r>
          </a:p>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Adaylar, SALON TANITIM </a:t>
            </a:r>
            <a:r>
              <a:rPr lang="tr-TR" sz="2800" dirty="0" err="1">
                <a:solidFill>
                  <a:schemeClr val="bg1"/>
                </a:solidFill>
                <a:latin typeface="Calibri" panose="020F0502020204030204" pitchFamily="34" charset="0"/>
                <a:cs typeface="Calibri" panose="020F0502020204030204" pitchFamily="34" charset="0"/>
              </a:rPr>
              <a:t>FORMU’nda</a:t>
            </a:r>
            <a:r>
              <a:rPr lang="tr-TR" sz="2800" dirty="0">
                <a:solidFill>
                  <a:schemeClr val="bg1"/>
                </a:solidFill>
                <a:latin typeface="Calibri" panose="020F0502020204030204" pitchFamily="34" charset="0"/>
                <a:cs typeface="Calibri" panose="020F0502020204030204" pitchFamily="34" charset="0"/>
              </a:rPr>
              <a:t> belirtilen sınav salonu oturma düzenine göre oturtulacak </a:t>
            </a:r>
            <a:r>
              <a:rPr lang="tr-TR" sz="2800">
                <a:solidFill>
                  <a:schemeClr val="bg1"/>
                </a:solidFill>
                <a:latin typeface="Calibri" panose="020F0502020204030204" pitchFamily="34" charset="0"/>
                <a:cs typeface="Calibri" panose="020F0502020204030204" pitchFamily="34" charset="0"/>
              </a:rPr>
              <a:t>ve </a:t>
            </a:r>
            <a:r>
              <a:rPr lang="tr-TR" sz="3600">
                <a:solidFill>
                  <a:srgbClr val="FF0000"/>
                </a:solidFill>
                <a:latin typeface="Calibri" panose="020F0502020204030204" pitchFamily="34" charset="0"/>
                <a:cs typeface="Calibri" panose="020F0502020204030204" pitchFamily="34" charset="0"/>
              </a:rPr>
              <a:t>salon </a:t>
            </a:r>
            <a:r>
              <a:rPr lang="tr-TR" sz="3600" dirty="0">
                <a:solidFill>
                  <a:srgbClr val="FF0000"/>
                </a:solidFill>
                <a:latin typeface="Calibri" panose="020F0502020204030204" pitchFamily="34" charset="0"/>
                <a:cs typeface="Calibri" panose="020F0502020204030204" pitchFamily="34" charset="0"/>
              </a:rPr>
              <a:t>içindeki yerleri kesinlikle değiştirilmeyecektir.</a:t>
            </a:r>
          </a:p>
          <a:p>
            <a:pPr algn="ctr">
              <a:spcBef>
                <a:spcPts val="1200"/>
              </a:spcBef>
              <a:spcAft>
                <a:spcPts val="1200"/>
              </a:spcAft>
            </a:pPr>
            <a:endParaRPr lang="tr-TR" sz="3600" i="1" dirty="0">
              <a:solidFill>
                <a:srgbClr val="FF0000"/>
              </a:solidFill>
              <a:latin typeface="Calibri" panose="020F0502020204030204" pitchFamily="34" charset="0"/>
              <a:cs typeface="Calibri" panose="020F0502020204030204" pitchFamily="34" charset="0"/>
            </a:endParaRPr>
          </a:p>
        </p:txBody>
      </p:sp>
      <p:pic>
        <p:nvPicPr>
          <p:cNvPr id="4" name="Resim 3"/>
          <p:cNvPicPr>
            <a:picLocks noChangeAspect="1"/>
          </p:cNvPicPr>
          <p:nvPr/>
        </p:nvPicPr>
        <p:blipFill>
          <a:blip r:embed="rId2"/>
          <a:stretch>
            <a:fillRect/>
          </a:stretch>
        </p:blipFill>
        <p:spPr>
          <a:xfrm>
            <a:off x="8241405" y="1608757"/>
            <a:ext cx="2890785" cy="3970318"/>
          </a:xfrm>
          <a:prstGeom prst="rect">
            <a:avLst/>
          </a:prstGeom>
        </p:spPr>
      </p:pic>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SALON BAŞKANI</a:t>
            </a:r>
          </a:p>
        </p:txBody>
      </p:sp>
      <p:sp>
        <p:nvSpPr>
          <p:cNvPr id="9" name="Slayt Numarası Yer Tutucusu 8"/>
          <p:cNvSpPr>
            <a:spLocks noGrp="1"/>
          </p:cNvSpPr>
          <p:nvPr>
            <p:ph type="sldNum" sz="quarter" idx="12"/>
          </p:nvPr>
        </p:nvSpPr>
        <p:spPr/>
        <p:txBody>
          <a:bodyPr/>
          <a:lstStyle/>
          <a:p>
            <a:fld id="{5E4DF653-7172-3143-90C0-7F385A2564DE}" type="slidenum">
              <a:rPr lang="tr-TR" smtClean="0"/>
              <a:pPr/>
              <a:t>86</a:t>
            </a:fld>
            <a:endParaRPr lang="tr-TR" dirty="0"/>
          </a:p>
        </p:txBody>
      </p:sp>
      <p:sp>
        <p:nvSpPr>
          <p:cNvPr id="10" name="Unvan 1">
            <a:extLst>
              <a:ext uri="{FF2B5EF4-FFF2-40B4-BE49-F238E27FC236}">
                <a16:creationId xmlns:a16="http://schemas.microsoft.com/office/drawing/2014/main" xmlns="" id="{E0C9E9C6-D243-4A86-9DA0-1CBC26152D0F}"/>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1376693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Metin kutusu 8"/>
          <p:cNvSpPr txBox="1"/>
          <p:nvPr/>
        </p:nvSpPr>
        <p:spPr>
          <a:xfrm>
            <a:off x="645951" y="2004969"/>
            <a:ext cx="7738423" cy="4031873"/>
          </a:xfrm>
          <a:prstGeom prst="rect">
            <a:avLst/>
          </a:prstGeom>
          <a:noFill/>
        </p:spPr>
        <p:txBody>
          <a:bodyPr wrap="square" rtlCol="0">
            <a:spAutoFit/>
          </a:bodyPr>
          <a:lstStyle/>
          <a:p>
            <a:pPr algn="just">
              <a:spcBef>
                <a:spcPts val="1200"/>
              </a:spcBef>
              <a:spcAft>
                <a:spcPts val="1200"/>
              </a:spcAft>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Salon Başkanı ve/veya Gözetmenler, adaylara rastgele dağıttıkları soru kitapçıkları üzerindeki KAREKOD etiketlerini adayların, Salon </a:t>
            </a:r>
            <a:r>
              <a:rPr lang="tr-TR" altLang="tr-TR" sz="2800" dirty="0" err="1">
                <a:solidFill>
                  <a:schemeClr val="bg1"/>
                </a:solidFill>
                <a:latin typeface="Calibri" panose="020F0502020204030204" pitchFamily="34" charset="0"/>
                <a:ea typeface="ＭＳ Ｐゴシック" pitchFamily="34" charset="-128"/>
                <a:cs typeface="Calibri" panose="020F0502020204030204" pitchFamily="34" charset="0"/>
              </a:rPr>
              <a:t>Tutanağı’nda</a:t>
            </a: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 yer alan  Salon Aday Yoklama Listesi’nde adayın adının yer aldığı ilgili bölüme yapıştıracaktır.</a:t>
            </a:r>
          </a:p>
          <a:p>
            <a:pPr algn="ctr">
              <a:spcBef>
                <a:spcPts val="1200"/>
              </a:spcBef>
              <a:spcAft>
                <a:spcPts val="1200"/>
              </a:spcAft>
            </a:pPr>
            <a:r>
              <a:rPr lang="tr-TR" sz="3200" b="1" dirty="0">
                <a:solidFill>
                  <a:schemeClr val="bg1"/>
                </a:solidFill>
                <a:latin typeface="Calibri" panose="020F0502020204030204" pitchFamily="34" charset="0"/>
                <a:cs typeface="Calibri" panose="020F0502020204030204" pitchFamily="34" charset="0"/>
              </a:rPr>
              <a:t>KAREKOD ETİKETLERİNİN TOPLANMASI İŞLEMİ MUTLAKA </a:t>
            </a:r>
            <a:r>
              <a:rPr lang="tr-TR" sz="3200" b="1" dirty="0">
                <a:solidFill>
                  <a:srgbClr val="FF0000"/>
                </a:solidFill>
                <a:latin typeface="Calibri" panose="020F0502020204030204" pitchFamily="34" charset="0"/>
                <a:cs typeface="Calibri" panose="020F0502020204030204" pitchFamily="34" charset="0"/>
              </a:rPr>
              <a:t>SINAV </a:t>
            </a:r>
            <a:r>
              <a:rPr lang="tr-TR" sz="3200" b="1" dirty="0">
                <a:solidFill>
                  <a:srgbClr val="FF0000"/>
                </a:solidFill>
                <a:latin typeface="Calibri" panose="020F0502020204030204" pitchFamily="34" charset="0"/>
                <a:ea typeface="ＭＳ Ｐゴシック" pitchFamily="34" charset="-128"/>
                <a:cs typeface="Calibri" panose="020F0502020204030204" pitchFamily="34" charset="0"/>
              </a:rPr>
              <a:t>BAŞLAMADAN ÖNCE </a:t>
            </a:r>
            <a:r>
              <a:rPr lang="tr-TR" sz="3200" b="1" dirty="0">
                <a:solidFill>
                  <a:schemeClr val="bg1"/>
                </a:solidFill>
                <a:latin typeface="Calibri" panose="020F0502020204030204" pitchFamily="34" charset="0"/>
                <a:cs typeface="Calibri" panose="020F0502020204030204" pitchFamily="34" charset="0"/>
              </a:rPr>
              <a:t>YAPILACAKTIR.</a:t>
            </a:r>
            <a:r>
              <a:rPr lang="tr-TR" altLang="tr-TR" sz="3200" dirty="0">
                <a:solidFill>
                  <a:schemeClr val="bg1"/>
                </a:solidFill>
                <a:latin typeface="Calibri" panose="020F0502020204030204" pitchFamily="34" charset="0"/>
                <a:ea typeface="ＭＳ Ｐゴシック" pitchFamily="34" charset="-128"/>
                <a:cs typeface="Calibri" panose="020F0502020204030204" pitchFamily="34" charset="0"/>
              </a:rPr>
              <a:t> </a:t>
            </a:r>
          </a:p>
        </p:txBody>
      </p:sp>
      <p:sp>
        <p:nvSpPr>
          <p:cNvPr id="10"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SALON BAŞKANI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87</a:t>
            </a:fld>
            <a:endParaRPr lang="tr-TR" dirty="0"/>
          </a:p>
        </p:txBody>
      </p:sp>
      <p:pic>
        <p:nvPicPr>
          <p:cNvPr id="3" name="Resim 2">
            <a:extLst>
              <a:ext uri="{FF2B5EF4-FFF2-40B4-BE49-F238E27FC236}">
                <a16:creationId xmlns:a16="http://schemas.microsoft.com/office/drawing/2014/main" xmlns="" id="{369EA235-56C6-4375-8352-CA1115A76D71}"/>
              </a:ext>
            </a:extLst>
          </p:cNvPr>
          <p:cNvPicPr>
            <a:picLocks noChangeAspect="1"/>
          </p:cNvPicPr>
          <p:nvPr/>
        </p:nvPicPr>
        <p:blipFill>
          <a:blip r:embed="rId2"/>
          <a:stretch>
            <a:fillRect/>
          </a:stretch>
        </p:blipFill>
        <p:spPr>
          <a:xfrm>
            <a:off x="8384375" y="1517659"/>
            <a:ext cx="3534964" cy="4844005"/>
          </a:xfrm>
          <a:prstGeom prst="rect">
            <a:avLst/>
          </a:prstGeom>
        </p:spPr>
      </p:pic>
      <p:sp>
        <p:nvSpPr>
          <p:cNvPr id="7" name="Unvan 1">
            <a:extLst>
              <a:ext uri="{FF2B5EF4-FFF2-40B4-BE49-F238E27FC236}">
                <a16:creationId xmlns:a16="http://schemas.microsoft.com/office/drawing/2014/main" xmlns="" id="{DFB55A1D-50E4-49CC-BDC7-220E1D96386D}"/>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69112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Metin kutusu 8"/>
          <p:cNvSpPr txBox="1"/>
          <p:nvPr/>
        </p:nvSpPr>
        <p:spPr>
          <a:xfrm>
            <a:off x="624699" y="1412518"/>
            <a:ext cx="7282783" cy="4832092"/>
          </a:xfrm>
          <a:prstGeom prst="rect">
            <a:avLst/>
          </a:prstGeom>
          <a:noFill/>
        </p:spPr>
        <p:txBody>
          <a:bodyPr wrap="square" rtlCol="0">
            <a:spAutoFit/>
          </a:bodyPr>
          <a:lstStyle/>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KAREKOD etiketinin hasar görmesi/çıkarılamaması veya yapıştırılamaması durumlarında Salon </a:t>
            </a:r>
            <a:r>
              <a:rPr lang="tr-TR" altLang="tr-TR" sz="2800" dirty="0" err="1">
                <a:solidFill>
                  <a:schemeClr val="bg1"/>
                </a:solidFill>
                <a:latin typeface="Calibri" panose="020F0502020204030204" pitchFamily="34" charset="0"/>
                <a:ea typeface="ＭＳ Ｐゴシック" pitchFamily="34" charset="-128"/>
                <a:cs typeface="Calibri" panose="020F0502020204030204" pitchFamily="34" charset="0"/>
              </a:rPr>
              <a:t>Tutanağı’nda</a:t>
            </a: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 ilgili adayın bulunduğu açıklama bölümüne KAREKOD üzerinde yer alan numarayı yazarak durumu belirtiniz. </a:t>
            </a:r>
          </a:p>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Sınava gelmeyen aday/adayların Salon Tutanağı üzerinde yer alan </a:t>
            </a:r>
            <a:r>
              <a:rPr lang="tr-TR" altLang="tr-TR" sz="2800" dirty="0" err="1">
                <a:solidFill>
                  <a:schemeClr val="bg1"/>
                </a:solidFill>
                <a:latin typeface="Calibri" panose="020F0502020204030204" pitchFamily="34" charset="0"/>
                <a:ea typeface="ＭＳ Ｐゴシック" pitchFamily="34" charset="-128"/>
                <a:cs typeface="Calibri" panose="020F0502020204030204" pitchFamily="34" charset="0"/>
              </a:rPr>
              <a:t>karekod</a:t>
            </a: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 alanı boş kalması gerektiğinden </a:t>
            </a:r>
            <a:r>
              <a:rPr lang="tr-TR" altLang="tr-TR" sz="3200" dirty="0">
                <a:solidFill>
                  <a:srgbClr val="FF0000"/>
                </a:solidFill>
                <a:latin typeface="Calibri" panose="020F0502020204030204" pitchFamily="34" charset="0"/>
                <a:ea typeface="ＭＳ Ｐゴシック" pitchFamily="34" charset="-128"/>
                <a:cs typeface="Calibri" panose="020F0502020204030204" pitchFamily="34" charset="0"/>
              </a:rPr>
              <a:t>Soru Kitapçığı/Sınav Kitapçığı poşetini kesinlikle açmayınız.</a:t>
            </a:r>
          </a:p>
        </p:txBody>
      </p:sp>
      <p:sp>
        <p:nvSpPr>
          <p:cNvPr id="10"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SALON BAŞKANI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88</a:t>
            </a:fld>
            <a:endParaRPr lang="tr-TR" dirty="0"/>
          </a:p>
        </p:txBody>
      </p:sp>
      <p:sp>
        <p:nvSpPr>
          <p:cNvPr id="7" name="Unvan 1">
            <a:extLst>
              <a:ext uri="{FF2B5EF4-FFF2-40B4-BE49-F238E27FC236}">
                <a16:creationId xmlns:a16="http://schemas.microsoft.com/office/drawing/2014/main" xmlns="" id="{79B5B3AC-0095-42AA-925A-3BACEC73F506}"/>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pic>
        <p:nvPicPr>
          <p:cNvPr id="8" name="Resim 7">
            <a:extLst>
              <a:ext uri="{FF2B5EF4-FFF2-40B4-BE49-F238E27FC236}">
                <a16:creationId xmlns:a16="http://schemas.microsoft.com/office/drawing/2014/main" xmlns="" id="{E1577CEC-D7D4-4F8E-A94A-81F67E7BC2C0}"/>
              </a:ext>
            </a:extLst>
          </p:cNvPr>
          <p:cNvPicPr>
            <a:picLocks noChangeAspect="1"/>
          </p:cNvPicPr>
          <p:nvPr/>
        </p:nvPicPr>
        <p:blipFill>
          <a:blip r:embed="rId2"/>
          <a:stretch>
            <a:fillRect/>
          </a:stretch>
        </p:blipFill>
        <p:spPr>
          <a:xfrm>
            <a:off x="8059574" y="1127007"/>
            <a:ext cx="3534964" cy="4844005"/>
          </a:xfrm>
          <a:prstGeom prst="rect">
            <a:avLst/>
          </a:prstGeom>
        </p:spPr>
      </p:pic>
    </p:spTree>
    <p:extLst>
      <p:ext uri="{BB962C8B-B14F-4D97-AF65-F5344CB8AC3E}">
        <p14:creationId xmlns:p14="http://schemas.microsoft.com/office/powerpoint/2010/main" val="2007789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Metin kutusu 8"/>
          <p:cNvSpPr txBox="1"/>
          <p:nvPr/>
        </p:nvSpPr>
        <p:spPr>
          <a:xfrm>
            <a:off x="768178" y="1287244"/>
            <a:ext cx="6752845" cy="5570756"/>
          </a:xfrm>
          <a:prstGeom prst="rect">
            <a:avLst/>
          </a:prstGeom>
          <a:noFill/>
        </p:spPr>
        <p:txBody>
          <a:bodyPr wrap="square" rtlCol="0">
            <a:spAutoFit/>
          </a:bodyPr>
          <a:lstStyle/>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Salon Sınav Evrakı poşetini, sınav salonunda en az bir aday var ise açınız. Aksi takdirde Salon Sınav Evrakı poşetini </a:t>
            </a:r>
            <a:r>
              <a:rPr lang="tr-TR" altLang="tr-TR" sz="2800" dirty="0">
                <a:solidFill>
                  <a:srgbClr val="FF0000"/>
                </a:solidFill>
                <a:latin typeface="Calibri" panose="020F0502020204030204" pitchFamily="34" charset="0"/>
                <a:ea typeface="ＭＳ Ｐゴシック" pitchFamily="34" charset="-128"/>
                <a:cs typeface="Calibri" panose="020F0502020204030204" pitchFamily="34" charset="0"/>
              </a:rPr>
              <a:t>kesinlikle açmayınız. </a:t>
            </a:r>
          </a:p>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Sınav başladıktan sonra hiçbir aday sınav salonuna gelmemiş ise Salon Tutanağı Salon Aday Yoklama Listesi’nde aday/adayları sınava girmeyen aday (A) olarak kodlayınız ve Salon </a:t>
            </a:r>
            <a:r>
              <a:rPr lang="tr-TR" altLang="tr-TR" sz="2800" dirty="0">
                <a:solidFill>
                  <a:srgbClr val="FF0000"/>
                </a:solidFill>
                <a:latin typeface="Calibri" panose="020F0502020204030204" pitchFamily="34" charset="0"/>
                <a:ea typeface="ＭＳ Ｐゴシック" pitchFamily="34" charset="-128"/>
                <a:cs typeface="Calibri" panose="020F0502020204030204" pitchFamily="34" charset="0"/>
              </a:rPr>
              <a:t>Sınav Evrakı poşetini açmadan Salon Tutanağı ile birlikte Bina Sınav </a:t>
            </a:r>
            <a:r>
              <a:rPr lang="tr-TR" altLang="tr-TR" sz="2800" dirty="0" err="1">
                <a:solidFill>
                  <a:srgbClr val="FF0000"/>
                </a:solidFill>
                <a:latin typeface="Calibri" panose="020F0502020204030204" pitchFamily="34" charset="0"/>
                <a:ea typeface="ＭＳ Ｐゴシック" pitchFamily="34" charset="-128"/>
                <a:cs typeface="Calibri" panose="020F0502020204030204" pitchFamily="34" charset="0"/>
              </a:rPr>
              <a:t>Sorumlusu’na</a:t>
            </a:r>
            <a:r>
              <a:rPr lang="tr-TR" altLang="tr-TR" sz="2800" dirty="0">
                <a:solidFill>
                  <a:srgbClr val="FF0000"/>
                </a:solidFill>
                <a:latin typeface="Calibri" panose="020F0502020204030204" pitchFamily="34" charset="0"/>
                <a:ea typeface="ＭＳ Ｐゴシック" pitchFamily="34" charset="-128"/>
                <a:cs typeface="Calibri" panose="020F0502020204030204" pitchFamily="34" charset="0"/>
              </a:rPr>
              <a:t> teslim ediniz ancak binadan ayrılmayınız. </a:t>
            </a:r>
          </a:p>
        </p:txBody>
      </p:sp>
      <p:sp>
        <p:nvSpPr>
          <p:cNvPr id="10"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SALON BAŞKANI</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89</a:t>
            </a:fld>
            <a:endParaRPr lang="tr-TR" dirty="0"/>
          </a:p>
        </p:txBody>
      </p:sp>
      <p:sp>
        <p:nvSpPr>
          <p:cNvPr id="7" name="Unvan 1">
            <a:extLst>
              <a:ext uri="{FF2B5EF4-FFF2-40B4-BE49-F238E27FC236}">
                <a16:creationId xmlns:a16="http://schemas.microsoft.com/office/drawing/2014/main" xmlns="" id="{F215065A-110D-4C6D-B7A3-0ED853E6C027}"/>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pic>
        <p:nvPicPr>
          <p:cNvPr id="8" name="Resim 7">
            <a:extLst>
              <a:ext uri="{FF2B5EF4-FFF2-40B4-BE49-F238E27FC236}">
                <a16:creationId xmlns:a16="http://schemas.microsoft.com/office/drawing/2014/main" xmlns="" id="{AA759D05-1D04-41E2-95B3-3310213667C0}"/>
              </a:ext>
            </a:extLst>
          </p:cNvPr>
          <p:cNvPicPr>
            <a:picLocks noChangeAspect="1"/>
          </p:cNvPicPr>
          <p:nvPr/>
        </p:nvPicPr>
        <p:blipFill>
          <a:blip r:embed="rId2"/>
          <a:stretch>
            <a:fillRect/>
          </a:stretch>
        </p:blipFill>
        <p:spPr>
          <a:xfrm>
            <a:off x="7853347" y="1287244"/>
            <a:ext cx="3886469" cy="5325676"/>
          </a:xfrm>
          <a:prstGeom prst="rect">
            <a:avLst/>
          </a:prstGeom>
        </p:spPr>
      </p:pic>
    </p:spTree>
    <p:extLst>
      <p:ext uri="{BB962C8B-B14F-4D97-AF65-F5344CB8AC3E}">
        <p14:creationId xmlns:p14="http://schemas.microsoft.com/office/powerpoint/2010/main" val="4008870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746620" y="2265027"/>
            <a:ext cx="6516822" cy="2215991"/>
          </a:xfrm>
          <a:prstGeom prst="rect">
            <a:avLst/>
          </a:prstGeom>
          <a:noFill/>
        </p:spPr>
        <p:txBody>
          <a:bodyPr wrap="square" rtlCol="0">
            <a:spAutoFit/>
          </a:bodyPr>
          <a:lstStyle/>
          <a:p>
            <a:pPr>
              <a:spcBef>
                <a:spcPts val="1200"/>
              </a:spcBef>
              <a:spcAft>
                <a:spcPts val="1200"/>
              </a:spcAft>
            </a:pPr>
            <a:r>
              <a:rPr lang="tr-TR" altLang="tr-TR" sz="2800" b="1" dirty="0">
                <a:solidFill>
                  <a:schemeClr val="bg1"/>
                </a:solidFill>
                <a:latin typeface="Calibri" panose="020F0502020204030204" pitchFamily="34" charset="0"/>
                <a:ea typeface="ＭＳ Ｐゴシック" pitchFamily="34" charset="-128"/>
                <a:cs typeface="Calibri" panose="020F0502020204030204" pitchFamily="34" charset="0"/>
              </a:rPr>
              <a:t>Salon Başkanı;</a:t>
            </a:r>
          </a:p>
          <a:p>
            <a:pPr algn="just">
              <a:spcBef>
                <a:spcPts val="1200"/>
              </a:spcBef>
              <a:spcAft>
                <a:spcPts val="1200"/>
              </a:spcAft>
            </a:pPr>
            <a:r>
              <a:rPr lang="tr-TR" altLang="tr-TR" sz="3000" dirty="0">
                <a:solidFill>
                  <a:schemeClr val="bg1"/>
                </a:solidFill>
                <a:latin typeface="Calibri" panose="020F0502020204030204" pitchFamily="34" charset="0"/>
                <a:ea typeface="ＭＳ Ｐゴシック" pitchFamily="34" charset="-128"/>
                <a:cs typeface="Calibri" panose="020F0502020204030204" pitchFamily="34" charset="0"/>
              </a:rPr>
              <a:t>Salon </a:t>
            </a:r>
            <a:r>
              <a:rPr lang="tr-TR" altLang="tr-TR" sz="3000" dirty="0" err="1">
                <a:solidFill>
                  <a:schemeClr val="bg1"/>
                </a:solidFill>
                <a:latin typeface="Calibri" panose="020F0502020204030204" pitchFamily="34" charset="0"/>
                <a:ea typeface="ＭＳ Ｐゴシック" pitchFamily="34" charset="-128"/>
                <a:cs typeface="Calibri" panose="020F0502020204030204" pitchFamily="34" charset="0"/>
              </a:rPr>
              <a:t>Tutanağı’nda</a:t>
            </a:r>
            <a:r>
              <a:rPr lang="tr-TR" altLang="tr-TR" sz="3000" dirty="0">
                <a:solidFill>
                  <a:schemeClr val="bg1"/>
                </a:solidFill>
                <a:latin typeface="Calibri" panose="020F0502020204030204" pitchFamily="34" charset="0"/>
                <a:ea typeface="ＭＳ Ｐゴシック" pitchFamily="34" charset="-128"/>
                <a:cs typeface="Calibri" panose="020F0502020204030204" pitchFamily="34" charset="0"/>
              </a:rPr>
              <a:t> yer alan Salon Tutanağı Doldurma </a:t>
            </a:r>
            <a:r>
              <a:rPr lang="tr-TR" altLang="tr-TR" sz="3000" dirty="0" err="1">
                <a:solidFill>
                  <a:schemeClr val="bg1"/>
                </a:solidFill>
                <a:latin typeface="Calibri" panose="020F0502020204030204" pitchFamily="34" charset="0"/>
                <a:ea typeface="ＭＳ Ｐゴシック" pitchFamily="34" charset="-128"/>
                <a:cs typeface="Calibri" panose="020F0502020204030204" pitchFamily="34" charset="0"/>
              </a:rPr>
              <a:t>Kuralları’na</a:t>
            </a:r>
            <a:r>
              <a:rPr lang="tr-TR" altLang="tr-TR" sz="3000" dirty="0">
                <a:solidFill>
                  <a:schemeClr val="bg1"/>
                </a:solidFill>
                <a:latin typeface="Calibri" panose="020F0502020204030204" pitchFamily="34" charset="0"/>
                <a:ea typeface="ＭＳ Ｐゴシック" pitchFamily="34" charset="-128"/>
                <a:cs typeface="Calibri" panose="020F0502020204030204" pitchFamily="34" charset="0"/>
              </a:rPr>
              <a:t> dikkat etmelidir.</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90</a:t>
            </a:fld>
            <a:endParaRPr lang="tr-TR" dirty="0"/>
          </a:p>
        </p:txBody>
      </p:sp>
      <p:pic>
        <p:nvPicPr>
          <p:cNvPr id="3" name="Resim 2"/>
          <p:cNvPicPr>
            <a:picLocks noChangeAspect="1"/>
          </p:cNvPicPr>
          <p:nvPr/>
        </p:nvPicPr>
        <p:blipFill>
          <a:blip r:embed="rId2"/>
          <a:stretch>
            <a:fillRect/>
          </a:stretch>
        </p:blipFill>
        <p:spPr>
          <a:xfrm>
            <a:off x="7531008" y="626153"/>
            <a:ext cx="4158765" cy="5857816"/>
          </a:xfrm>
          <a:prstGeom prst="rect">
            <a:avLst/>
          </a:prstGeom>
          <a:effectLst>
            <a:outerShdw blurRad="215900" dist="50800" dir="5400000" algn="ctr" rotWithShape="0">
              <a:srgbClr val="000000">
                <a:alpha val="76000"/>
              </a:srgbClr>
            </a:outerShdw>
          </a:effectLst>
        </p:spPr>
      </p:pic>
      <p:sp>
        <p:nvSpPr>
          <p:cNvPr id="7" name="Unvan 1">
            <a:extLst>
              <a:ext uri="{FF2B5EF4-FFF2-40B4-BE49-F238E27FC236}">
                <a16:creationId xmlns:a16="http://schemas.microsoft.com/office/drawing/2014/main" xmlns="" id="{EFEB7FB6-8498-4E50-968A-3DDE0A3085B1}"/>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3054474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Metin kutusu 5"/>
          <p:cNvSpPr txBox="1"/>
          <p:nvPr/>
        </p:nvSpPr>
        <p:spPr>
          <a:xfrm>
            <a:off x="536329" y="1714501"/>
            <a:ext cx="6280850" cy="2677656"/>
          </a:xfrm>
          <a:prstGeom prst="rect">
            <a:avLst/>
          </a:prstGeom>
          <a:noFill/>
        </p:spPr>
        <p:txBody>
          <a:bodyPr wrap="square" rtlCol="0">
            <a:spAutoFit/>
          </a:bodyPr>
          <a:lstStyle/>
          <a:p>
            <a:pPr algn="just">
              <a:spcBef>
                <a:spcPts val="1200"/>
              </a:spcBef>
              <a:spcAft>
                <a:spcPts val="1200"/>
              </a:spcAft>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Salon Başkanı, Salon Aday Yoklama Listesi’nde bulunan durumlardan (A-L) herhangi birinin sınav esnasında gerçekleşmesi hâlinde sadece ilgili aday için durum bilgisini kodlayarak açıklama isteniyorsa yazacaktır.  </a:t>
            </a:r>
            <a:endParaRPr lang="tr-TR" sz="2800" dirty="0">
              <a:solidFill>
                <a:schemeClr val="bg1"/>
              </a:solidFill>
              <a:latin typeface="Calibri" panose="020F0502020204030204" pitchFamily="34" charset="0"/>
              <a:cs typeface="Calibri" panose="020F0502020204030204" pitchFamily="34" charset="0"/>
            </a:endParaRPr>
          </a:p>
        </p:txBody>
      </p:sp>
      <p:pic>
        <p:nvPicPr>
          <p:cNvPr id="2" name="Resim 1"/>
          <p:cNvPicPr>
            <a:picLocks noChangeAspect="1"/>
          </p:cNvPicPr>
          <p:nvPr/>
        </p:nvPicPr>
        <p:blipFill>
          <a:blip r:embed="rId2"/>
          <a:stretch>
            <a:fillRect/>
          </a:stretch>
        </p:blipFill>
        <p:spPr>
          <a:xfrm>
            <a:off x="7165968" y="1714501"/>
            <a:ext cx="4069300" cy="2917384"/>
          </a:xfrm>
          <a:prstGeom prst="rect">
            <a:avLst/>
          </a:prstGeom>
          <a:ln>
            <a:noFill/>
          </a:ln>
          <a:effectLst>
            <a:outerShdw blurRad="190500" algn="tl" rotWithShape="0">
              <a:srgbClr val="000000">
                <a:alpha val="70000"/>
              </a:srgbClr>
            </a:outerShdw>
          </a:effectLst>
        </p:spPr>
      </p:pic>
      <p:sp>
        <p:nvSpPr>
          <p:cNvPr id="5" name="Slayt Numarası Yer Tutucusu 4"/>
          <p:cNvSpPr>
            <a:spLocks noGrp="1"/>
          </p:cNvSpPr>
          <p:nvPr>
            <p:ph type="sldNum" sz="quarter" idx="12"/>
          </p:nvPr>
        </p:nvSpPr>
        <p:spPr/>
        <p:txBody>
          <a:bodyPr/>
          <a:lstStyle/>
          <a:p>
            <a:fld id="{5E4DF653-7172-3143-90C0-7F385A2564DE}" type="slidenum">
              <a:rPr lang="tr-TR" smtClean="0"/>
              <a:pPr/>
              <a:t>91</a:t>
            </a:fld>
            <a:endParaRPr lang="tr-TR" dirty="0"/>
          </a:p>
        </p:txBody>
      </p:sp>
      <p:sp>
        <p:nvSpPr>
          <p:cNvPr id="7" name="Unvan 1">
            <a:extLst>
              <a:ext uri="{FF2B5EF4-FFF2-40B4-BE49-F238E27FC236}">
                <a16:creationId xmlns:a16="http://schemas.microsoft.com/office/drawing/2014/main" xmlns="" id="{9C189986-2D43-4A58-BE62-F11E668DA807}"/>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4286694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ayt Numarası Yer Tutucusu 4"/>
          <p:cNvSpPr>
            <a:spLocks noGrp="1"/>
          </p:cNvSpPr>
          <p:nvPr>
            <p:ph type="sldNum" sz="quarter" idx="12"/>
          </p:nvPr>
        </p:nvSpPr>
        <p:spPr/>
        <p:txBody>
          <a:bodyPr/>
          <a:lstStyle/>
          <a:p>
            <a:fld id="{5E4DF653-7172-3143-90C0-7F385A2564DE}" type="slidenum">
              <a:rPr lang="tr-TR" smtClean="0"/>
              <a:pPr/>
              <a:t>92</a:t>
            </a:fld>
            <a:endParaRPr lang="tr-TR" dirty="0"/>
          </a:p>
        </p:txBody>
      </p:sp>
      <p:pic>
        <p:nvPicPr>
          <p:cNvPr id="3" name="Resim 2">
            <a:extLst>
              <a:ext uri="{FF2B5EF4-FFF2-40B4-BE49-F238E27FC236}">
                <a16:creationId xmlns:a16="http://schemas.microsoft.com/office/drawing/2014/main" xmlns="" id="{57C9F283-EF54-417E-AD29-D75D4A47F2FD}"/>
              </a:ext>
            </a:extLst>
          </p:cNvPr>
          <p:cNvPicPr>
            <a:picLocks noChangeAspect="1"/>
          </p:cNvPicPr>
          <p:nvPr/>
        </p:nvPicPr>
        <p:blipFill>
          <a:blip r:embed="rId2"/>
          <a:stretch>
            <a:fillRect/>
          </a:stretch>
        </p:blipFill>
        <p:spPr>
          <a:xfrm>
            <a:off x="8766394" y="1796143"/>
            <a:ext cx="3047151" cy="2481943"/>
          </a:xfrm>
          <a:prstGeom prst="rect">
            <a:avLst/>
          </a:prstGeom>
          <a:effectLst>
            <a:outerShdw blurRad="254000" dist="50800" dir="5400000" algn="ctr" rotWithShape="0">
              <a:srgbClr val="000000">
                <a:alpha val="73000"/>
              </a:srgbClr>
            </a:outerShdw>
          </a:effectLst>
        </p:spPr>
      </p:pic>
      <p:sp>
        <p:nvSpPr>
          <p:cNvPr id="7" name="Metin kutusu 6">
            <a:extLst>
              <a:ext uri="{FF2B5EF4-FFF2-40B4-BE49-F238E27FC236}">
                <a16:creationId xmlns:a16="http://schemas.microsoft.com/office/drawing/2014/main" xmlns="" id="{5667B20E-6076-4E94-B32A-86B9FC09A637}"/>
              </a:ext>
            </a:extLst>
          </p:cNvPr>
          <p:cNvSpPr txBox="1"/>
          <p:nvPr/>
        </p:nvSpPr>
        <p:spPr>
          <a:xfrm>
            <a:off x="511669" y="1497014"/>
            <a:ext cx="7797062" cy="4555093"/>
          </a:xfrm>
          <a:prstGeom prst="rect">
            <a:avLst/>
          </a:prstGeom>
          <a:noFill/>
        </p:spPr>
        <p:txBody>
          <a:bodyPr wrap="square" rtlCol="0">
            <a:spAutoFit/>
          </a:bodyPr>
          <a:lstStyle/>
          <a:p>
            <a:pPr marL="571500" indent="-571500" algn="just">
              <a:spcBef>
                <a:spcPts val="1200"/>
              </a:spcBef>
              <a:spcAft>
                <a:spcPts val="1200"/>
              </a:spcAft>
              <a:buFont typeface="Wingdings" panose="05000000000000000000" pitchFamily="2" charset="2"/>
              <a:buChar char="§"/>
            </a:pPr>
            <a:r>
              <a:rPr lang="tr-TR" altLang="tr-TR" sz="3000" dirty="0">
                <a:solidFill>
                  <a:schemeClr val="bg1"/>
                </a:solidFill>
                <a:latin typeface="Calibri" panose="020F0502020204030204" pitchFamily="34" charset="0"/>
                <a:ea typeface="ＭＳ Ｐゴシック" pitchFamily="34" charset="-128"/>
                <a:cs typeface="Calibri" panose="020F0502020204030204" pitchFamily="34" charset="0"/>
              </a:rPr>
              <a:t>Bazı adayların kırtasiye setinde eksiklik, bozulma, kırılma vb. durumlar varsa öncelikle sınava gelmeyen aday/adayların kırtasiye setini kullanınız. </a:t>
            </a:r>
          </a:p>
          <a:p>
            <a:pPr marL="571500" indent="-571500" algn="just">
              <a:spcBef>
                <a:spcPts val="1200"/>
              </a:spcBef>
              <a:spcAft>
                <a:spcPts val="1200"/>
              </a:spcAft>
              <a:buFont typeface="Wingdings" panose="05000000000000000000" pitchFamily="2" charset="2"/>
              <a:buChar char="§"/>
            </a:pPr>
            <a:r>
              <a:rPr lang="tr-TR" altLang="tr-TR" sz="3000" dirty="0">
                <a:solidFill>
                  <a:schemeClr val="bg1"/>
                </a:solidFill>
                <a:latin typeface="Calibri" panose="020F0502020204030204" pitchFamily="34" charset="0"/>
                <a:ea typeface="ＭＳ Ｐゴシック" pitchFamily="34" charset="-128"/>
                <a:cs typeface="Calibri" panose="020F0502020204030204" pitchFamily="34" charset="0"/>
              </a:rPr>
              <a:t>Eğer bu durumlar hala devam ediyorsa zaman kaybetmeden Bina Sınav </a:t>
            </a:r>
            <a:r>
              <a:rPr lang="tr-TR" altLang="tr-TR" sz="3000" dirty="0" err="1">
                <a:solidFill>
                  <a:schemeClr val="bg1"/>
                </a:solidFill>
                <a:latin typeface="Calibri" panose="020F0502020204030204" pitchFamily="34" charset="0"/>
                <a:ea typeface="ＭＳ Ｐゴシック" pitchFamily="34" charset="-128"/>
                <a:cs typeface="Calibri" panose="020F0502020204030204" pitchFamily="34" charset="0"/>
              </a:rPr>
              <a:t>Sorumlusu’na</a:t>
            </a:r>
            <a:r>
              <a:rPr lang="tr-TR" altLang="tr-TR" sz="3000" dirty="0">
                <a:solidFill>
                  <a:schemeClr val="bg1"/>
                </a:solidFill>
                <a:latin typeface="Calibri" panose="020F0502020204030204" pitchFamily="34" charset="0"/>
                <a:ea typeface="ＭＳ Ｐゴシック" pitchFamily="34" charset="-128"/>
                <a:cs typeface="Calibri" panose="020F0502020204030204" pitchFamily="34" charset="0"/>
              </a:rPr>
              <a:t> durumu bildirerek eksiklik, bozulma, kırılma vb. durumların yedek kırtasiye setlerinden giderilmesini sağlayınız.</a:t>
            </a:r>
          </a:p>
        </p:txBody>
      </p:sp>
      <p:sp>
        <p:nvSpPr>
          <p:cNvPr id="10" name="Unvan 1">
            <a:extLst>
              <a:ext uri="{FF2B5EF4-FFF2-40B4-BE49-F238E27FC236}">
                <a16:creationId xmlns:a16="http://schemas.microsoft.com/office/drawing/2014/main" xmlns="" id="{765B019E-EEAD-4545-AC6B-060C095547D2}"/>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1483003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666749" y="1541214"/>
            <a:ext cx="10706101" cy="4431983"/>
          </a:xfrm>
          <a:prstGeom prst="rect">
            <a:avLst/>
          </a:prstGeom>
          <a:noFill/>
        </p:spPr>
        <p:txBody>
          <a:bodyPr wrap="square" rtlCol="0">
            <a:spAutoFit/>
          </a:bodyPr>
          <a:lstStyle/>
          <a:p>
            <a:pPr algn="just">
              <a:spcBef>
                <a:spcPts val="600"/>
              </a:spcBef>
              <a:spcAft>
                <a:spcPts val="600"/>
              </a:spcAft>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Adaylar bazı </a:t>
            </a:r>
            <a:r>
              <a:rPr lang="tr-TR" altLang="tr-TR" sz="2800" b="1" dirty="0">
                <a:solidFill>
                  <a:srgbClr val="FF0000"/>
                </a:solidFill>
                <a:latin typeface="Calibri" panose="020F0502020204030204" pitchFamily="34" charset="0"/>
                <a:ea typeface="ＭＳ Ｐゴシック" pitchFamily="34" charset="-128"/>
                <a:cs typeface="Calibri" panose="020F0502020204030204" pitchFamily="34" charset="0"/>
              </a:rPr>
              <a:t>soruların yanlış olduğunu veya doğru cevabının bulunmadığını</a:t>
            </a: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 ileri sürebilirler. </a:t>
            </a:r>
          </a:p>
          <a:p>
            <a:pPr algn="just">
              <a:spcBef>
                <a:spcPts val="600"/>
              </a:spcBef>
              <a:spcAft>
                <a:spcPts val="600"/>
              </a:spcAft>
            </a:pPr>
            <a:r>
              <a:rPr lang="tr-TR" altLang="tr-TR" sz="2800" dirty="0">
                <a:solidFill>
                  <a:schemeClr val="bg1"/>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Bu durumda </a:t>
            </a:r>
          </a:p>
          <a:p>
            <a:pPr marL="457200" indent="-457200" algn="just">
              <a:spcBef>
                <a:spcPts val="600"/>
              </a:spcBef>
              <a:spcAft>
                <a:spcPts val="6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Salon Başkanı, "</a:t>
            </a:r>
            <a:r>
              <a:rPr lang="tr-TR" altLang="tr-TR" sz="2800" i="1" dirty="0">
                <a:solidFill>
                  <a:schemeClr val="bg1"/>
                </a:solidFill>
                <a:latin typeface="Calibri" panose="020F0502020204030204" pitchFamily="34" charset="0"/>
                <a:ea typeface="ＭＳ Ｐゴシック" pitchFamily="34" charset="-128"/>
                <a:cs typeface="Calibri" panose="020F0502020204030204" pitchFamily="34" charset="0"/>
              </a:rPr>
              <a:t>Yanlışlık olması çok zayıf bir olasılıktır. Olsa bile ÖSYM gerekeni yapar. Size düşen iş, her soruyu cevaplamaya çalışmak ve en doğru olduğunu kabul ettiğiniz cevabı işaretlemekten ibarettir.</a:t>
            </a: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 demelidir.</a:t>
            </a:r>
          </a:p>
          <a:p>
            <a:pPr marL="457200" indent="-457200" algn="just">
              <a:spcBef>
                <a:spcPts val="600"/>
              </a:spcBef>
              <a:spcAft>
                <a:spcPts val="6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Soruyu okuyup adayların ileri sürdükleri iddiaların doğru olup olmadığını araştırma ve soruyu yorumlama yoluna gidilmemelidir.</a:t>
            </a: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SALON BAŞKANI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93</a:t>
            </a:fld>
            <a:endParaRPr lang="tr-TR" dirty="0"/>
          </a:p>
        </p:txBody>
      </p:sp>
      <p:sp>
        <p:nvSpPr>
          <p:cNvPr id="6" name="Unvan 1">
            <a:extLst>
              <a:ext uri="{FF2B5EF4-FFF2-40B4-BE49-F238E27FC236}">
                <a16:creationId xmlns:a16="http://schemas.microsoft.com/office/drawing/2014/main" xmlns="" id="{78005CFD-4724-4571-A073-5E2394451112}"/>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spTree>
    <p:extLst>
      <p:ext uri="{BB962C8B-B14F-4D97-AF65-F5344CB8AC3E}">
        <p14:creationId xmlns:p14="http://schemas.microsoft.com/office/powerpoint/2010/main" val="2874262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a:xfrm>
            <a:off x="10997076" y="6732082"/>
            <a:ext cx="1194924" cy="302034"/>
          </a:xfrm>
        </p:spPr>
        <p:txBody>
          <a:bodyPr/>
          <a:lstStyle/>
          <a:p>
            <a:fld id="{5E4DF653-7172-3143-90C0-7F385A2564DE}" type="slidenum">
              <a:rPr lang="tr-TR" smtClean="0"/>
              <a:pPr/>
              <a:t>94</a:t>
            </a:fld>
            <a:endParaRPr lang="tr-TR" dirty="0"/>
          </a:p>
        </p:txBody>
      </p:sp>
      <p:sp>
        <p:nvSpPr>
          <p:cNvPr id="16" name="Unvan 1">
            <a:extLst>
              <a:ext uri="{FF2B5EF4-FFF2-40B4-BE49-F238E27FC236}">
                <a16:creationId xmlns:a16="http://schemas.microsoft.com/office/drawing/2014/main" xmlns="" id="{175B387E-C796-4050-8257-8799B1938B64}"/>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pic>
        <p:nvPicPr>
          <p:cNvPr id="5" name="Resim 4">
            <a:extLst>
              <a:ext uri="{FF2B5EF4-FFF2-40B4-BE49-F238E27FC236}">
                <a16:creationId xmlns:a16="http://schemas.microsoft.com/office/drawing/2014/main" xmlns="" id="{F7612048-E0DD-4B20-A2AC-54C9A647E0D3}"/>
              </a:ext>
            </a:extLst>
          </p:cNvPr>
          <p:cNvPicPr>
            <a:picLocks noChangeAspect="1"/>
          </p:cNvPicPr>
          <p:nvPr/>
        </p:nvPicPr>
        <p:blipFill>
          <a:blip r:embed="rId3"/>
          <a:stretch>
            <a:fillRect/>
          </a:stretch>
        </p:blipFill>
        <p:spPr>
          <a:xfrm>
            <a:off x="8118864" y="3178627"/>
            <a:ext cx="4015606" cy="2838995"/>
          </a:xfrm>
          <a:prstGeom prst="rect">
            <a:avLst/>
          </a:prstGeom>
        </p:spPr>
      </p:pic>
      <p:sp>
        <p:nvSpPr>
          <p:cNvPr id="24" name="İçerik Yer Tutucusu 2"/>
          <p:cNvSpPr txBox="1">
            <a:spLocks/>
          </p:cNvSpPr>
          <p:nvPr/>
        </p:nvSpPr>
        <p:spPr>
          <a:xfrm>
            <a:off x="213406" y="3270798"/>
            <a:ext cx="7719224" cy="25178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tr-TR" altLang="tr-TR" sz="3200" spc="10" dirty="0">
                <a:solidFill>
                  <a:schemeClr val="bg1"/>
                </a:solidFill>
                <a:latin typeface="Calibri" panose="020F0502020204030204" pitchFamily="34" charset="0"/>
                <a:ea typeface="ＭＳ Ｐゴシック" pitchFamily="34" charset="-128"/>
                <a:cs typeface="Calibri" panose="020F0502020204030204" pitchFamily="34" charset="0"/>
              </a:rPr>
              <a:t> Soru kitapçıklarının ve cevap kâğıtlarının </a:t>
            </a:r>
            <a:r>
              <a:rPr lang="tr-TR" altLang="tr-TR" sz="3200" spc="10" dirty="0">
                <a:solidFill>
                  <a:srgbClr val="FF0000"/>
                </a:solidFill>
                <a:latin typeface="Calibri" panose="020F0502020204030204" pitchFamily="34" charset="0"/>
                <a:ea typeface="ＭＳ Ｐゴシック" pitchFamily="34" charset="-128"/>
                <a:cs typeface="Calibri" panose="020F0502020204030204" pitchFamily="34" charset="0"/>
              </a:rPr>
              <a:t>adaylardan toplandıktan sonra sayılacağını</a:t>
            </a:r>
            <a:r>
              <a:rPr lang="tr-TR" altLang="tr-TR" sz="3200" spc="10" dirty="0">
                <a:solidFill>
                  <a:schemeClr val="bg1"/>
                </a:solidFill>
                <a:latin typeface="Calibri" panose="020F0502020204030204" pitchFamily="34" charset="0"/>
                <a:ea typeface="ＭＳ Ｐゴシック" pitchFamily="34" charset="-128"/>
                <a:cs typeface="Calibri" panose="020F0502020204030204" pitchFamily="34" charset="0"/>
              </a:rPr>
              <a:t>, sıraların üzerinin/gözlerinin kontrol edileceğini ve cevap kâğıtlarının eksiksiz olduğu tespit edildikten sonra Cevap Kâğıtları Dönüş poşetine konup kapatılacağını unutmayınız. </a:t>
            </a:r>
          </a:p>
          <a:p>
            <a:pPr marL="0" indent="0" algn="just">
              <a:buNone/>
              <a:defRPr/>
            </a:pPr>
            <a:r>
              <a:rPr lang="tr-TR" altLang="tr-TR" sz="3200" spc="10" dirty="0">
                <a:solidFill>
                  <a:schemeClr val="bg1"/>
                </a:solidFill>
                <a:latin typeface="Calibri" panose="020F0502020204030204" pitchFamily="34" charset="0"/>
                <a:ea typeface="ＭＳ Ｐゴシック" pitchFamily="34" charset="-128"/>
                <a:cs typeface="Calibri" panose="020F0502020204030204" pitchFamily="34" charset="0"/>
              </a:rPr>
              <a:t> </a:t>
            </a:r>
            <a:endParaRPr lang="tr-TR" sz="3200" dirty="0">
              <a:solidFill>
                <a:schemeClr val="bg1"/>
              </a:solidFill>
            </a:endParaRPr>
          </a:p>
        </p:txBody>
      </p:sp>
      <p:sp>
        <p:nvSpPr>
          <p:cNvPr id="6" name="İçerik Yer Tutucusu 2">
            <a:extLst>
              <a:ext uri="{FF2B5EF4-FFF2-40B4-BE49-F238E27FC236}">
                <a16:creationId xmlns:a16="http://schemas.microsoft.com/office/drawing/2014/main" xmlns="" id="{32498954-021B-4ED7-9DC7-86E6D8D08DCD}"/>
              </a:ext>
            </a:extLst>
          </p:cNvPr>
          <p:cNvSpPr txBox="1">
            <a:spLocks/>
          </p:cNvSpPr>
          <p:nvPr/>
        </p:nvSpPr>
        <p:spPr>
          <a:xfrm>
            <a:off x="1680800" y="957065"/>
            <a:ext cx="9997394" cy="18993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tr-TR" altLang="tr-TR" sz="3200" spc="10" dirty="0">
                <a:solidFill>
                  <a:schemeClr val="bg1"/>
                </a:solidFill>
                <a:latin typeface="Calibri" panose="020F0502020204030204" pitchFamily="34" charset="0"/>
                <a:ea typeface="ＭＳ Ｐゴシック" pitchFamily="34" charset="-128"/>
                <a:cs typeface="Calibri" panose="020F0502020204030204" pitchFamily="34" charset="0"/>
              </a:rPr>
              <a:t>Sınavın bittiğinde; Salon başkanı adayları gözlemleyecek bir konumda olacak, gözetmen veya gözetmenler Soru Kitapçığı ve cevap kağıtlarını toplayacaklardır.</a:t>
            </a:r>
            <a:endParaRPr lang="tr-TR" sz="3200" dirty="0">
              <a:solidFill>
                <a:schemeClr val="bg1"/>
              </a:solidFill>
            </a:endParaRPr>
          </a:p>
        </p:txBody>
      </p:sp>
    </p:spTree>
    <p:extLst>
      <p:ext uri="{BB962C8B-B14F-4D97-AF65-F5344CB8AC3E}">
        <p14:creationId xmlns:p14="http://schemas.microsoft.com/office/powerpoint/2010/main" val="27939319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2" descr="C:\Users\mehmetali.yildiz\Desktop\2014_eğitim_may\Untitled4.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42832" y="4136458"/>
            <a:ext cx="1409020" cy="1994527"/>
          </a:xfrm>
          <a:prstGeom prst="rect">
            <a:avLst/>
          </a:prstGeom>
          <a:ln>
            <a:noFill/>
          </a:ln>
          <a:effectLst>
            <a:outerShdw blurRad="190500" algn="tl" rotWithShape="0">
              <a:srgbClr val="000000">
                <a:alpha val="70000"/>
              </a:srgbClr>
            </a:outerShdw>
          </a:effectLst>
        </p:spPr>
      </p:pic>
      <p:sp>
        <p:nvSpPr>
          <p:cNvPr id="8" name="Metin kutusu 7"/>
          <p:cNvSpPr txBox="1"/>
          <p:nvPr/>
        </p:nvSpPr>
        <p:spPr>
          <a:xfrm>
            <a:off x="3642652" y="4410446"/>
            <a:ext cx="714627" cy="1446550"/>
          </a:xfrm>
          <a:prstGeom prst="rect">
            <a:avLst/>
          </a:prstGeom>
          <a:noFill/>
        </p:spPr>
        <p:txBody>
          <a:bodyPr wrap="square" rtlCol="0">
            <a:spAutoFit/>
          </a:bodyPr>
          <a:lstStyle/>
          <a:p>
            <a:r>
              <a:rPr lang="tr-TR" sz="8800" b="1" dirty="0">
                <a:solidFill>
                  <a:srgbClr val="FF0000"/>
                </a:solidFill>
              </a:rPr>
              <a:t>+</a:t>
            </a:r>
          </a:p>
        </p:txBody>
      </p:sp>
      <p:sp>
        <p:nvSpPr>
          <p:cNvPr id="9" name="Sağ Ok 8"/>
          <p:cNvSpPr/>
          <p:nvPr/>
        </p:nvSpPr>
        <p:spPr>
          <a:xfrm>
            <a:off x="7382998" y="4927583"/>
            <a:ext cx="645350" cy="41227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400" dirty="0"/>
          </a:p>
        </p:txBody>
      </p:sp>
      <p:sp>
        <p:nvSpPr>
          <p:cNvPr id="11" name="Metin kutusu 10"/>
          <p:cNvSpPr txBox="1"/>
          <p:nvPr/>
        </p:nvSpPr>
        <p:spPr>
          <a:xfrm>
            <a:off x="1356651" y="6368499"/>
            <a:ext cx="1971169" cy="307777"/>
          </a:xfrm>
          <a:prstGeom prst="rect">
            <a:avLst/>
          </a:prstGeom>
          <a:noFill/>
        </p:spPr>
        <p:txBody>
          <a:bodyPr wrap="square" rtlCol="0">
            <a:spAutoFit/>
          </a:bodyPr>
          <a:lstStyle/>
          <a:p>
            <a:pPr algn="ctr"/>
            <a:r>
              <a:rPr lang="tr-TR" sz="1400" b="1" dirty="0">
                <a:solidFill>
                  <a:schemeClr val="bg1"/>
                </a:solidFill>
                <a:latin typeface="Calibri" panose="020F0502020204030204" pitchFamily="34" charset="0"/>
                <a:cs typeface="Calibri" panose="020F0502020204030204" pitchFamily="34" charset="0"/>
              </a:rPr>
              <a:t>SALON TUTANAĞI</a:t>
            </a:r>
          </a:p>
        </p:txBody>
      </p:sp>
      <p:sp>
        <p:nvSpPr>
          <p:cNvPr id="13" name="Metin kutusu 12"/>
          <p:cNvSpPr txBox="1"/>
          <p:nvPr/>
        </p:nvSpPr>
        <p:spPr>
          <a:xfrm>
            <a:off x="5037549" y="6366421"/>
            <a:ext cx="1947550" cy="307777"/>
          </a:xfrm>
          <a:prstGeom prst="rect">
            <a:avLst/>
          </a:prstGeom>
          <a:noFill/>
        </p:spPr>
        <p:txBody>
          <a:bodyPr wrap="square" rtlCol="0">
            <a:spAutoFit/>
          </a:bodyPr>
          <a:lstStyle/>
          <a:p>
            <a:pPr algn="ctr"/>
            <a:r>
              <a:rPr lang="tr-TR" sz="1400" b="1" dirty="0">
                <a:solidFill>
                  <a:schemeClr val="bg1"/>
                </a:solidFill>
                <a:latin typeface="Calibri" panose="020F0502020204030204" pitchFamily="34" charset="0"/>
                <a:cs typeface="Calibri" panose="020F0502020204030204" pitchFamily="34" charset="0"/>
              </a:rPr>
              <a:t>CEVAP KAĞIDI</a:t>
            </a:r>
          </a:p>
        </p:txBody>
      </p:sp>
      <p:sp>
        <p:nvSpPr>
          <p:cNvPr id="17" name="Metin kutusu 16"/>
          <p:cNvSpPr txBox="1"/>
          <p:nvPr/>
        </p:nvSpPr>
        <p:spPr>
          <a:xfrm>
            <a:off x="8776913" y="6312280"/>
            <a:ext cx="2171311" cy="523220"/>
          </a:xfrm>
          <a:prstGeom prst="rect">
            <a:avLst/>
          </a:prstGeom>
          <a:noFill/>
        </p:spPr>
        <p:txBody>
          <a:bodyPr wrap="square" rtlCol="0">
            <a:spAutoFit/>
          </a:bodyPr>
          <a:lstStyle/>
          <a:p>
            <a:r>
              <a:rPr lang="tr-TR" sz="1400" b="1" dirty="0">
                <a:solidFill>
                  <a:schemeClr val="bg1"/>
                </a:solidFill>
                <a:latin typeface="Calibri" panose="020F0502020204030204" pitchFamily="34" charset="0"/>
                <a:cs typeface="Calibri" panose="020F0502020204030204" pitchFamily="34" charset="0"/>
              </a:rPr>
              <a:t>CEVAP KAĞITLARI DÖNÜŞ POŞETİ</a:t>
            </a:r>
          </a:p>
        </p:txBody>
      </p:sp>
      <p:pic>
        <p:nvPicPr>
          <p:cNvPr id="18" name="Resim 1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37549" y="4168010"/>
            <a:ext cx="1541601" cy="2023446"/>
          </a:xfrm>
          <a:prstGeom prst="rect">
            <a:avLst/>
          </a:prstGeom>
          <a:ln>
            <a:noFill/>
          </a:ln>
          <a:effectLst>
            <a:outerShdw blurRad="190500" algn="tl" rotWithShape="0">
              <a:srgbClr val="000000">
                <a:alpha val="70000"/>
              </a:srgbClr>
            </a:outerShdw>
          </a:effectLst>
        </p:spPr>
      </p:pic>
      <p:sp>
        <p:nvSpPr>
          <p:cNvPr id="4" name="Slayt Numarası Yer Tutucusu 3"/>
          <p:cNvSpPr>
            <a:spLocks noGrp="1"/>
          </p:cNvSpPr>
          <p:nvPr>
            <p:ph type="sldNum" sz="quarter" idx="12"/>
          </p:nvPr>
        </p:nvSpPr>
        <p:spPr>
          <a:xfrm>
            <a:off x="10997076" y="6732082"/>
            <a:ext cx="1194924" cy="302034"/>
          </a:xfrm>
        </p:spPr>
        <p:txBody>
          <a:bodyPr/>
          <a:lstStyle/>
          <a:p>
            <a:fld id="{5E4DF653-7172-3143-90C0-7F385A2564DE}" type="slidenum">
              <a:rPr lang="tr-TR" smtClean="0"/>
              <a:pPr/>
              <a:t>95</a:t>
            </a:fld>
            <a:endParaRPr lang="tr-TR" dirty="0"/>
          </a:p>
        </p:txBody>
      </p:sp>
      <p:sp>
        <p:nvSpPr>
          <p:cNvPr id="24" name="İçerik Yer Tutucusu 2"/>
          <p:cNvSpPr txBox="1">
            <a:spLocks/>
          </p:cNvSpPr>
          <p:nvPr/>
        </p:nvSpPr>
        <p:spPr>
          <a:xfrm>
            <a:off x="959189" y="1475160"/>
            <a:ext cx="10964587" cy="25178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defRPr/>
            </a:pPr>
            <a:r>
              <a:rPr lang="tr-TR" altLang="tr-TR" sz="2400" spc="10" dirty="0">
                <a:solidFill>
                  <a:schemeClr val="bg1"/>
                </a:solidFill>
                <a:latin typeface="Calibri" panose="020F0502020204030204" pitchFamily="34" charset="0"/>
                <a:ea typeface="ＭＳ Ｐゴシック" pitchFamily="34" charset="-128"/>
                <a:cs typeface="Calibri" panose="020F0502020204030204" pitchFamily="34" charset="0"/>
              </a:rPr>
              <a:t>Sınavını bitiren adayların </a:t>
            </a:r>
            <a:r>
              <a:rPr lang="tr-TR" altLang="tr-TR" sz="2400" spc="10" dirty="0">
                <a:solidFill>
                  <a:srgbClr val="FF0000"/>
                </a:solidFill>
                <a:latin typeface="Calibri" panose="020F0502020204030204" pitchFamily="34" charset="0"/>
                <a:ea typeface="ＭＳ Ｐゴシック" pitchFamily="34" charset="-128"/>
                <a:cs typeface="Calibri" panose="020F0502020204030204" pitchFamily="34" charset="0"/>
              </a:rPr>
              <a:t>Soru </a:t>
            </a:r>
            <a:r>
              <a:rPr lang="tr-TR" altLang="tr-TR" sz="2400" spc="10" dirty="0" err="1">
                <a:solidFill>
                  <a:srgbClr val="FF0000"/>
                </a:solidFill>
                <a:latin typeface="Calibri" panose="020F0502020204030204" pitchFamily="34" charset="0"/>
                <a:ea typeface="ＭＳ Ｐゴシック" pitchFamily="34" charset="-128"/>
                <a:cs typeface="Calibri" panose="020F0502020204030204" pitchFamily="34" charset="0"/>
              </a:rPr>
              <a:t>Kitapçığı’nı</a:t>
            </a:r>
            <a:r>
              <a:rPr lang="tr-TR" altLang="tr-TR" sz="2400" spc="10" dirty="0">
                <a:solidFill>
                  <a:srgbClr val="FF0000"/>
                </a:solidFill>
                <a:latin typeface="Calibri" panose="020F0502020204030204" pitchFamily="34" charset="0"/>
                <a:ea typeface="ＭＳ Ｐゴシック" pitchFamily="34" charset="-128"/>
                <a:cs typeface="Calibri" panose="020F0502020204030204" pitchFamily="34" charset="0"/>
              </a:rPr>
              <a:t> ve Cevap </a:t>
            </a:r>
            <a:r>
              <a:rPr lang="tr-TR" altLang="tr-TR" sz="2400" spc="10" dirty="0" err="1">
                <a:solidFill>
                  <a:srgbClr val="FF0000"/>
                </a:solidFill>
                <a:latin typeface="Calibri" panose="020F0502020204030204" pitchFamily="34" charset="0"/>
                <a:ea typeface="ＭＳ Ｐゴシック" pitchFamily="34" charset="-128"/>
                <a:cs typeface="Calibri" panose="020F0502020204030204" pitchFamily="34" charset="0"/>
              </a:rPr>
              <a:t>Kâğıdı’nı</a:t>
            </a:r>
            <a:r>
              <a:rPr lang="tr-TR" altLang="tr-TR" sz="2400" spc="10" dirty="0">
                <a:solidFill>
                  <a:srgbClr val="FF0000"/>
                </a:solidFill>
                <a:latin typeface="Calibri" panose="020F0502020204030204" pitchFamily="34" charset="0"/>
                <a:ea typeface="ＭＳ Ｐゴシック" pitchFamily="34" charset="-128"/>
                <a:cs typeface="Calibri" panose="020F0502020204030204" pitchFamily="34" charset="0"/>
              </a:rPr>
              <a:t> teslim etmeden salondan çıkmalarına izin vermeyiniz.</a:t>
            </a:r>
          </a:p>
          <a:p>
            <a:pPr algn="just">
              <a:buFont typeface="Wingdings" panose="05000000000000000000" pitchFamily="2" charset="2"/>
              <a:buChar char="§"/>
              <a:defRPr/>
            </a:pPr>
            <a:r>
              <a:rPr lang="tr-TR" altLang="tr-TR" sz="2400" spc="10" dirty="0">
                <a:solidFill>
                  <a:schemeClr val="bg1"/>
                </a:solidFill>
                <a:latin typeface="Calibri" panose="020F0502020204030204" pitchFamily="34" charset="0"/>
                <a:ea typeface="ＭＳ Ｐゴシック" pitchFamily="34" charset="-128"/>
                <a:cs typeface="Calibri" panose="020F0502020204030204" pitchFamily="34" charset="0"/>
              </a:rPr>
              <a:t>Cevap Kağıtları Dönüş poşeti kapatılmadan kesinlikle sınav evrakı salondan çıkarılamaz.</a:t>
            </a:r>
          </a:p>
          <a:p>
            <a:pPr algn="just">
              <a:buFont typeface="Wingdings" panose="05000000000000000000" pitchFamily="2" charset="2"/>
              <a:buChar char="§"/>
              <a:defRPr/>
            </a:pPr>
            <a:r>
              <a:rPr lang="tr-TR" sz="2400" spc="10" dirty="0">
                <a:solidFill>
                  <a:schemeClr val="bg1"/>
                </a:solidFill>
                <a:latin typeface="Calibri" panose="020F0502020204030204" pitchFamily="34" charset="0"/>
                <a:ea typeface="ＭＳ Ｐゴシック" pitchFamily="34" charset="-128"/>
                <a:cs typeface="Calibri" panose="020F0502020204030204" pitchFamily="34" charset="0"/>
              </a:rPr>
              <a:t>Adayların sınav evraklarının eksikliği durumunda  </a:t>
            </a:r>
            <a:r>
              <a:rPr lang="tr-TR" sz="2400" b="1" spc="10" dirty="0">
                <a:solidFill>
                  <a:schemeClr val="bg1"/>
                </a:solidFill>
                <a:latin typeface="Calibri" panose="020F0502020204030204" pitchFamily="34" charset="0"/>
                <a:ea typeface="ＭＳ Ｐゴシック" pitchFamily="34" charset="-128"/>
                <a:cs typeface="Calibri" panose="020F0502020204030204" pitchFamily="34" charset="0"/>
              </a:rPr>
              <a:t>salon başkanı ve gözetmen sorumlu olacaktır.</a:t>
            </a:r>
          </a:p>
          <a:p>
            <a:pPr algn="just">
              <a:buFont typeface="Wingdings" panose="05000000000000000000" pitchFamily="2" charset="2"/>
              <a:buChar char="§"/>
              <a:defRPr/>
            </a:pPr>
            <a:endParaRPr lang="tr-TR" sz="2300" dirty="0">
              <a:solidFill>
                <a:schemeClr val="bg1"/>
              </a:solidFill>
            </a:endParaRPr>
          </a:p>
        </p:txBody>
      </p:sp>
      <p:sp>
        <p:nvSpPr>
          <p:cNvPr id="16" name="Unvan 1">
            <a:extLst>
              <a:ext uri="{FF2B5EF4-FFF2-40B4-BE49-F238E27FC236}">
                <a16:creationId xmlns:a16="http://schemas.microsoft.com/office/drawing/2014/main" xmlns="" id="{175B387E-C796-4050-8257-8799B1938B64}"/>
              </a:ext>
            </a:extLst>
          </p:cNvPr>
          <p:cNvSpPr txBox="1">
            <a:spLocks/>
          </p:cNvSpPr>
          <p:nvPr/>
        </p:nvSpPr>
        <p:spPr>
          <a:xfrm>
            <a:off x="2191109" y="327803"/>
            <a:ext cx="9403429" cy="5967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SALON BAŞKANI</a:t>
            </a:r>
          </a:p>
        </p:txBody>
      </p:sp>
      <p:pic>
        <p:nvPicPr>
          <p:cNvPr id="2" name="Resim 1">
            <a:extLst>
              <a:ext uri="{FF2B5EF4-FFF2-40B4-BE49-F238E27FC236}">
                <a16:creationId xmlns:a16="http://schemas.microsoft.com/office/drawing/2014/main" xmlns="" id="{02955704-9EE1-43E1-8132-90BEEA038552}"/>
              </a:ext>
            </a:extLst>
          </p:cNvPr>
          <p:cNvPicPr>
            <a:picLocks noChangeAspect="1"/>
          </p:cNvPicPr>
          <p:nvPr/>
        </p:nvPicPr>
        <p:blipFill>
          <a:blip r:embed="rId5"/>
          <a:stretch>
            <a:fillRect/>
          </a:stretch>
        </p:blipFill>
        <p:spPr>
          <a:xfrm>
            <a:off x="1581605" y="4168010"/>
            <a:ext cx="1603805" cy="20234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390448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0"/>
                                        <p:tgtEl>
                                          <p:spTgt spid="8"/>
                                        </p:tgtEl>
                                      </p:cBhvr>
                                    </p:animEffect>
                                  </p:childTnLst>
                                </p:cTn>
                              </p:par>
                            </p:childTnLst>
                          </p:cTn>
                        </p:par>
                        <p:par>
                          <p:cTn id="8" fill="hold">
                            <p:stCondLst>
                              <p:cond delay="1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10"/>
                            </p:stCondLst>
                            <p:childTnLst>
                              <p:par>
                                <p:cTn id="15" presetID="2" presetClass="entr" presetSubtype="4"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510"/>
                            </p:stCondLst>
                            <p:childTnLst>
                              <p:par>
                                <p:cTn id="20" presetID="6"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10"/>
                                        <p:tgtEl>
                                          <p:spTgt spid="9"/>
                                        </p:tgtEl>
                                      </p:cBhvr>
                                    </p:animEffect>
                                  </p:childTnLst>
                                </p:cTn>
                              </p:par>
                            </p:childTnLst>
                          </p:cTn>
                        </p:par>
                        <p:par>
                          <p:cTn id="23" fill="hold">
                            <p:stCondLst>
                              <p:cond delay="152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Unvan 1">
            <a:extLst>
              <a:ext uri="{FF2B5EF4-FFF2-40B4-BE49-F238E27FC236}">
                <a16:creationId xmlns:a16="http://schemas.microsoft.com/office/drawing/2014/main" xmlns="" id="{79BD2573-5334-E64F-B11A-18C13DD43EBC}"/>
              </a:ext>
            </a:extLst>
          </p:cNvPr>
          <p:cNvSpPr txBox="1">
            <a:spLocks/>
          </p:cNvSpPr>
          <p:nvPr/>
        </p:nvSpPr>
        <p:spPr>
          <a:xfrm>
            <a:off x="2096218" y="443771"/>
            <a:ext cx="9498319" cy="7005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EVRAKININ DÖNÜŞ POŞETİ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96</a:t>
            </a:fld>
            <a:endParaRPr lang="tr-TR" dirty="0"/>
          </a:p>
        </p:txBody>
      </p:sp>
      <p:sp>
        <p:nvSpPr>
          <p:cNvPr id="12" name="Metin kutusu 11">
            <a:extLst>
              <a:ext uri="{FF2B5EF4-FFF2-40B4-BE49-F238E27FC236}">
                <a16:creationId xmlns:a16="http://schemas.microsoft.com/office/drawing/2014/main" xmlns="" id="{CD51C1CF-B99D-45E2-BC41-0E47882C727D}"/>
              </a:ext>
            </a:extLst>
          </p:cNvPr>
          <p:cNvSpPr txBox="1"/>
          <p:nvPr/>
        </p:nvSpPr>
        <p:spPr>
          <a:xfrm>
            <a:off x="1388363" y="5158862"/>
            <a:ext cx="2748441" cy="830997"/>
          </a:xfrm>
          <a:prstGeom prst="rect">
            <a:avLst/>
          </a:prstGeom>
          <a:noFill/>
        </p:spPr>
        <p:txBody>
          <a:bodyPr wrap="square" rtlCol="0">
            <a:spAutoFit/>
          </a:bodyPr>
          <a:lstStyle/>
          <a:p>
            <a:r>
              <a:rPr lang="tr-TR" sz="2400" dirty="0">
                <a:solidFill>
                  <a:schemeClr val="bg1"/>
                </a:solidFill>
                <a:latin typeface="Calibri" panose="020F0502020204030204" pitchFamily="34" charset="0"/>
                <a:cs typeface="Calibri" panose="020F0502020204030204" pitchFamily="34" charset="0"/>
              </a:rPr>
              <a:t>Sınav Giriş Belgeleri Toplama Zarfı</a:t>
            </a:r>
          </a:p>
        </p:txBody>
      </p:sp>
      <p:pic>
        <p:nvPicPr>
          <p:cNvPr id="7" name="Resim 6">
            <a:extLst>
              <a:ext uri="{FF2B5EF4-FFF2-40B4-BE49-F238E27FC236}">
                <a16:creationId xmlns:a16="http://schemas.microsoft.com/office/drawing/2014/main" xmlns="" id="{CC66C369-795D-452B-8963-8E4B6F7A3E48}"/>
              </a:ext>
            </a:extLst>
          </p:cNvPr>
          <p:cNvPicPr>
            <a:picLocks noChangeAspect="1"/>
          </p:cNvPicPr>
          <p:nvPr/>
        </p:nvPicPr>
        <p:blipFill>
          <a:blip r:embed="rId2"/>
          <a:stretch>
            <a:fillRect/>
          </a:stretch>
        </p:blipFill>
        <p:spPr>
          <a:xfrm>
            <a:off x="8423185" y="2530916"/>
            <a:ext cx="2506958" cy="3577831"/>
          </a:xfrm>
          <a:prstGeom prst="rect">
            <a:avLst/>
          </a:prstGeom>
        </p:spPr>
      </p:pic>
      <p:pic>
        <p:nvPicPr>
          <p:cNvPr id="8" name="Resim 7">
            <a:extLst>
              <a:ext uri="{FF2B5EF4-FFF2-40B4-BE49-F238E27FC236}">
                <a16:creationId xmlns:a16="http://schemas.microsoft.com/office/drawing/2014/main" xmlns="" id="{FD16049E-9760-42B1-AA14-099347F5CBEB}"/>
              </a:ext>
            </a:extLst>
          </p:cNvPr>
          <p:cNvPicPr>
            <a:picLocks noChangeAspect="1"/>
          </p:cNvPicPr>
          <p:nvPr/>
        </p:nvPicPr>
        <p:blipFill>
          <a:blip r:embed="rId3"/>
          <a:stretch>
            <a:fillRect/>
          </a:stretch>
        </p:blipFill>
        <p:spPr>
          <a:xfrm>
            <a:off x="1388363" y="3235019"/>
            <a:ext cx="2476500" cy="1838325"/>
          </a:xfrm>
          <a:prstGeom prst="rect">
            <a:avLst/>
          </a:prstGeom>
        </p:spPr>
      </p:pic>
      <p:sp>
        <p:nvSpPr>
          <p:cNvPr id="16" name="Metin kutusu 15">
            <a:extLst>
              <a:ext uri="{FF2B5EF4-FFF2-40B4-BE49-F238E27FC236}">
                <a16:creationId xmlns:a16="http://schemas.microsoft.com/office/drawing/2014/main" xmlns="" id="{29BB3909-2330-43E6-A23E-478C7CA1AECC}"/>
              </a:ext>
            </a:extLst>
          </p:cNvPr>
          <p:cNvSpPr txBox="1"/>
          <p:nvPr/>
        </p:nvSpPr>
        <p:spPr>
          <a:xfrm>
            <a:off x="4040844" y="3471973"/>
            <a:ext cx="849752" cy="1446550"/>
          </a:xfrm>
          <a:prstGeom prst="rect">
            <a:avLst/>
          </a:prstGeom>
          <a:noFill/>
        </p:spPr>
        <p:txBody>
          <a:bodyPr wrap="square" rtlCol="0">
            <a:spAutoFit/>
          </a:bodyPr>
          <a:lstStyle/>
          <a:p>
            <a:r>
              <a:rPr lang="tr-TR" sz="8800" b="1" dirty="0">
                <a:solidFill>
                  <a:srgbClr val="FF0000"/>
                </a:solidFill>
              </a:rPr>
              <a:t>+</a:t>
            </a:r>
          </a:p>
        </p:txBody>
      </p:sp>
      <p:sp>
        <p:nvSpPr>
          <p:cNvPr id="17" name="Metin kutusu 16">
            <a:extLst>
              <a:ext uri="{FF2B5EF4-FFF2-40B4-BE49-F238E27FC236}">
                <a16:creationId xmlns:a16="http://schemas.microsoft.com/office/drawing/2014/main" xmlns="" id="{C28EC434-FE9B-4B59-909E-8A4FE6C03A63}"/>
              </a:ext>
            </a:extLst>
          </p:cNvPr>
          <p:cNvSpPr txBox="1"/>
          <p:nvPr/>
        </p:nvSpPr>
        <p:spPr>
          <a:xfrm>
            <a:off x="4945731" y="5586752"/>
            <a:ext cx="2262187" cy="461665"/>
          </a:xfrm>
          <a:prstGeom prst="rect">
            <a:avLst/>
          </a:prstGeom>
          <a:noFill/>
        </p:spPr>
        <p:txBody>
          <a:bodyPr wrap="square" rtlCol="0">
            <a:spAutoFit/>
          </a:bodyPr>
          <a:lstStyle/>
          <a:p>
            <a:r>
              <a:rPr lang="tr-TR" sz="2400" dirty="0">
                <a:solidFill>
                  <a:schemeClr val="bg1"/>
                </a:solidFill>
                <a:latin typeface="Calibri" panose="020F0502020204030204" pitchFamily="34" charset="0"/>
                <a:cs typeface="Calibri" panose="020F0502020204030204" pitchFamily="34" charset="0"/>
              </a:rPr>
              <a:t>Soru Kitapçıkları</a:t>
            </a:r>
          </a:p>
        </p:txBody>
      </p:sp>
      <p:sp>
        <p:nvSpPr>
          <p:cNvPr id="18" name="Sağ Ok 8">
            <a:extLst>
              <a:ext uri="{FF2B5EF4-FFF2-40B4-BE49-F238E27FC236}">
                <a16:creationId xmlns:a16="http://schemas.microsoft.com/office/drawing/2014/main" xmlns="" id="{616E86B5-6AB4-4153-9F60-4D02288AA4A1}"/>
              </a:ext>
            </a:extLst>
          </p:cNvPr>
          <p:cNvSpPr/>
          <p:nvPr/>
        </p:nvSpPr>
        <p:spPr>
          <a:xfrm>
            <a:off x="7081250" y="3884212"/>
            <a:ext cx="1173587" cy="59399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400" dirty="0"/>
          </a:p>
        </p:txBody>
      </p:sp>
      <p:pic>
        <p:nvPicPr>
          <p:cNvPr id="10" name="Resim 9">
            <a:extLst>
              <a:ext uri="{FF2B5EF4-FFF2-40B4-BE49-F238E27FC236}">
                <a16:creationId xmlns:a16="http://schemas.microsoft.com/office/drawing/2014/main" xmlns="" id="{C66F62B9-FE0B-4E9D-836D-6B86CBA48460}"/>
              </a:ext>
            </a:extLst>
          </p:cNvPr>
          <p:cNvPicPr>
            <a:picLocks noChangeAspect="1"/>
          </p:cNvPicPr>
          <p:nvPr/>
        </p:nvPicPr>
        <p:blipFill>
          <a:blip r:embed="rId4"/>
          <a:stretch>
            <a:fillRect/>
          </a:stretch>
        </p:blipFill>
        <p:spPr>
          <a:xfrm>
            <a:off x="5125903" y="3123803"/>
            <a:ext cx="1720040" cy="2392055"/>
          </a:xfrm>
          <a:prstGeom prst="rect">
            <a:avLst/>
          </a:prstGeom>
        </p:spPr>
      </p:pic>
      <p:sp>
        <p:nvSpPr>
          <p:cNvPr id="13" name="İçerik Yer Tutucusu 2">
            <a:extLst>
              <a:ext uri="{FF2B5EF4-FFF2-40B4-BE49-F238E27FC236}">
                <a16:creationId xmlns:a16="http://schemas.microsoft.com/office/drawing/2014/main" xmlns="" id="{0845F7F0-AED1-42A5-9B64-974B879D6A3D}"/>
              </a:ext>
            </a:extLst>
          </p:cNvPr>
          <p:cNvSpPr txBox="1">
            <a:spLocks/>
          </p:cNvSpPr>
          <p:nvPr/>
        </p:nvSpPr>
        <p:spPr>
          <a:xfrm>
            <a:off x="871977" y="1552316"/>
            <a:ext cx="10426138" cy="25178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tr-TR" altLang="tr-TR" sz="2400" dirty="0">
                <a:solidFill>
                  <a:schemeClr val="bg1"/>
                </a:solidFill>
                <a:latin typeface="Calibri" panose="020F0502020204030204" pitchFamily="34" charset="0"/>
                <a:ea typeface="ＭＳ Ｐゴシック" pitchFamily="34" charset="-128"/>
                <a:cs typeface="Calibri" panose="020F0502020204030204" pitchFamily="34" charset="0"/>
              </a:rPr>
              <a:t>Soru kitapçıklarını Sınav Giriş Belgeleri Toplama Zarfı ile birlikte eksiksiz olarak mavi/yeşil poşete konulacağını ve Cevap Kâğıtları Dönüş poşeti ile birlikte Bina Sınav </a:t>
            </a:r>
            <a:r>
              <a:rPr lang="tr-TR" altLang="tr-TR" sz="2400" dirty="0" err="1">
                <a:solidFill>
                  <a:schemeClr val="bg1"/>
                </a:solidFill>
                <a:latin typeface="Calibri" panose="020F0502020204030204" pitchFamily="34" charset="0"/>
                <a:ea typeface="ＭＳ Ｐゴシック" pitchFamily="34" charset="-128"/>
                <a:cs typeface="Calibri" panose="020F0502020204030204" pitchFamily="34" charset="0"/>
              </a:rPr>
              <a:t>Sorumlusu’na</a:t>
            </a:r>
            <a:r>
              <a:rPr lang="tr-TR" altLang="tr-TR" sz="2400" dirty="0">
                <a:solidFill>
                  <a:schemeClr val="bg1"/>
                </a:solidFill>
                <a:latin typeface="Calibri" panose="020F0502020204030204" pitchFamily="34" charset="0"/>
                <a:ea typeface="ＭＳ Ｐゴシック" pitchFamily="34" charset="-128"/>
                <a:cs typeface="Calibri" panose="020F0502020204030204" pitchFamily="34" charset="0"/>
              </a:rPr>
              <a:t> teslim edilecektir.</a:t>
            </a:r>
            <a:endParaRPr lang="tr-TR" sz="2400" dirty="0">
              <a:solidFill>
                <a:schemeClr val="bg1"/>
              </a:solidFill>
            </a:endParaRPr>
          </a:p>
        </p:txBody>
      </p:sp>
    </p:spTree>
    <p:extLst>
      <p:ext uri="{BB962C8B-B14F-4D97-AF65-F5344CB8AC3E}">
        <p14:creationId xmlns:p14="http://schemas.microsoft.com/office/powerpoint/2010/main" val="1874047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750"/>
                                        <p:tgtEl>
                                          <p:spTgt spid="16"/>
                                        </p:tgtEl>
                                      </p:cBhvr>
                                    </p:animEffect>
                                  </p:childTnLst>
                                </p:cTn>
                              </p:par>
                            </p:childTnLst>
                          </p:cTn>
                        </p:par>
                        <p:par>
                          <p:cTn id="8" fill="hold">
                            <p:stCondLst>
                              <p:cond delay="750"/>
                            </p:stCondLst>
                            <p:childTnLst>
                              <p:par>
                                <p:cTn id="9" presetID="6"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circle(in)">
                                      <p:cBhvr>
                                        <p:cTn id="11"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739819"/>
            <a:ext cx="12192000" cy="126068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GÖZETMEN / YEDEK GÖREVLİ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97</a:t>
            </a:fld>
            <a:endParaRPr lang="en-US" dirty="0"/>
          </a:p>
        </p:txBody>
      </p:sp>
    </p:spTree>
    <p:extLst>
      <p:ext uri="{BB962C8B-B14F-4D97-AF65-F5344CB8AC3E}">
        <p14:creationId xmlns:p14="http://schemas.microsoft.com/office/powerpoint/2010/main" val="821062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593273" y="1530324"/>
            <a:ext cx="11005453" cy="4662815"/>
          </a:xfrm>
          <a:prstGeom prst="rect">
            <a:avLst/>
          </a:prstGeom>
          <a:noFill/>
        </p:spPr>
        <p:txBody>
          <a:bodyPr wrap="square" rtlCol="0">
            <a:spAutoFit/>
          </a:bodyPr>
          <a:lstStyle/>
          <a:p>
            <a:pPr marL="457200" indent="-457200" algn="just">
              <a:spcBef>
                <a:spcPts val="12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 başlama saatinden en geç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1 saat 30 </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dakika önce sınavın yapılacağı binada hazır bulununuz.</a:t>
            </a:r>
          </a:p>
          <a:p>
            <a:pPr marL="457200" indent="-457200" algn="just">
              <a:spcBef>
                <a:spcPts val="12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Gözetmenler, Bina Sınav </a:t>
            </a:r>
            <a:r>
              <a:rPr lang="tr-TR" sz="2800" dirty="0" err="1">
                <a:solidFill>
                  <a:schemeClr val="bg1"/>
                </a:solidFill>
                <a:latin typeface="Calibri" panose="020F0502020204030204" pitchFamily="34" charset="0"/>
                <a:ea typeface="ＭＳ Ｐゴシック" pitchFamily="34" charset="-128"/>
                <a:cs typeface="Calibri" panose="020F0502020204030204" pitchFamily="34" charset="0"/>
              </a:rPr>
              <a:t>Sorumlusu’ndan</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görevli olduğu salonu öğrendikten sonra salona gidip adayların sınav salonuna alınma işlemlerini başlatacaktır.</a:t>
            </a:r>
          </a:p>
          <a:p>
            <a:pPr marL="457200" indent="-457200" algn="just">
              <a:spcBef>
                <a:spcPts val="12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Gözetmenler, adayların sınav salonlarına alınma esnasında sınava giriş belgelerini ve kimlik kontrollerini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sınav salonu girişinde </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yapacaktır.</a:t>
            </a:r>
          </a:p>
          <a:p>
            <a:pPr marL="457200" indent="-457200" algn="just">
              <a:spcBef>
                <a:spcPts val="12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Sınava giriş için gerekli belgeleri bulunmayan adaylar, sınav salonuna </a:t>
            </a:r>
            <a:r>
              <a:rPr lang="tr-TR" sz="2800" b="1" dirty="0">
                <a:solidFill>
                  <a:schemeClr val="bg1"/>
                </a:solidFill>
                <a:latin typeface="Calibri" panose="020F0502020204030204" pitchFamily="34" charset="0"/>
                <a:ea typeface="ＭＳ Ｐゴシック" pitchFamily="34" charset="-128"/>
                <a:cs typeface="Calibri" panose="020F0502020204030204" pitchFamily="34" charset="0"/>
              </a:rPr>
              <a:t>kesinlikle alınmayacaktır.</a:t>
            </a: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82483" y="345056"/>
            <a:ext cx="9412055" cy="61247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GÖZETMEN / YEDEK GÖREVLİ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98</a:t>
            </a:fld>
            <a:endParaRPr lang="tr-TR" dirty="0"/>
          </a:p>
        </p:txBody>
      </p:sp>
    </p:spTree>
    <p:extLst>
      <p:ext uri="{BB962C8B-B14F-4D97-AF65-F5344CB8AC3E}">
        <p14:creationId xmlns:p14="http://schemas.microsoft.com/office/powerpoint/2010/main" val="3202885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627184" y="1546109"/>
            <a:ext cx="10937631" cy="4093428"/>
          </a:xfrm>
          <a:prstGeom prst="rect">
            <a:avLst/>
          </a:prstGeom>
          <a:noFill/>
        </p:spPr>
        <p:txBody>
          <a:bodyPr wrap="square" rtlCol="0">
            <a:spAutoFit/>
          </a:bodyPr>
          <a:lstStyle/>
          <a:p>
            <a:pPr marL="457200" indent="-457200" algn="just">
              <a:spcBef>
                <a:spcPts val="1200"/>
              </a:spcBef>
              <a:spcAft>
                <a:spcPts val="1200"/>
              </a:spcAft>
              <a:buFont typeface="Wingdings" panose="05000000000000000000" pitchFamily="2" charset="2"/>
              <a:buChar char="§"/>
            </a:pPr>
            <a:r>
              <a:rPr lang="tr-TR" altLang="tr-TR" sz="3200" dirty="0">
                <a:solidFill>
                  <a:schemeClr val="bg1"/>
                </a:solidFill>
                <a:latin typeface="Calibri" panose="020F0502020204030204" pitchFamily="34" charset="0"/>
                <a:ea typeface="ＭＳ Ｐゴシック" pitchFamily="34" charset="-128"/>
                <a:cs typeface="Calibri" panose="020F0502020204030204" pitchFamily="34" charset="0"/>
              </a:rPr>
              <a:t>Gözetmenler, görevli olduğu salonda Salon Başkanı’nın verdiği görevleri yerine getirip her konuda </a:t>
            </a:r>
            <a:r>
              <a:rPr lang="tr-TR" altLang="tr-TR" sz="3200" b="1" dirty="0">
                <a:solidFill>
                  <a:schemeClr val="bg1"/>
                </a:solidFill>
                <a:latin typeface="Calibri" panose="020F0502020204030204" pitchFamily="34" charset="0"/>
                <a:ea typeface="ＭＳ Ｐゴシック" pitchFamily="34" charset="-128"/>
                <a:cs typeface="Calibri" panose="020F0502020204030204" pitchFamily="34" charset="0"/>
              </a:rPr>
              <a:t>eş güdüm </a:t>
            </a:r>
            <a:r>
              <a:rPr lang="tr-TR" altLang="tr-TR" sz="3200" dirty="0">
                <a:solidFill>
                  <a:schemeClr val="bg1"/>
                </a:solidFill>
                <a:latin typeface="Calibri" panose="020F0502020204030204" pitchFamily="34" charset="0"/>
                <a:ea typeface="ＭＳ Ｐゴシック" pitchFamily="34" charset="-128"/>
                <a:cs typeface="Calibri" panose="020F0502020204030204" pitchFamily="34" charset="0"/>
              </a:rPr>
              <a:t>hâlinde çalışarak sınavın kurallara uygun biçimde yürütülmesinden sorumludur. </a:t>
            </a:r>
          </a:p>
          <a:p>
            <a:pPr marL="457200" indent="-457200" algn="just">
              <a:spcBef>
                <a:spcPts val="1200"/>
              </a:spcBef>
              <a:spcAft>
                <a:spcPts val="1200"/>
              </a:spcAft>
              <a:buFont typeface="Wingdings" panose="05000000000000000000" pitchFamily="2" charset="2"/>
              <a:buChar char="§"/>
            </a:pPr>
            <a:r>
              <a:rPr lang="tr-TR" altLang="tr-TR" sz="3200" dirty="0">
                <a:solidFill>
                  <a:schemeClr val="bg1"/>
                </a:solidFill>
                <a:latin typeface="Calibri" panose="020F0502020204030204" pitchFamily="34" charset="0"/>
                <a:ea typeface="ＭＳ Ｐゴシック" pitchFamily="34" charset="-128"/>
                <a:cs typeface="Calibri" panose="020F0502020204030204" pitchFamily="34" charset="0"/>
              </a:rPr>
              <a:t>Gözetmenler, sınav bittikten sonra Bina Cihaz Görevlisi sınav salonuna gelip dijital saat-kamerayı alıncaya kadar sınav salonunda bekleyecektir.</a:t>
            </a:r>
          </a:p>
          <a:p>
            <a:pPr algn="just">
              <a:spcBef>
                <a:spcPts val="1200"/>
              </a:spcBef>
              <a:spcAft>
                <a:spcPts val="1200"/>
              </a:spcAft>
            </a:pPr>
            <a:endPar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GÖZETMEN / YEDEK GÖREVLİ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99</a:t>
            </a:fld>
            <a:endParaRPr lang="tr-TR" dirty="0"/>
          </a:p>
        </p:txBody>
      </p:sp>
      <p:sp>
        <p:nvSpPr>
          <p:cNvPr id="6" name="Unvan 1">
            <a:extLst>
              <a:ext uri="{FF2B5EF4-FFF2-40B4-BE49-F238E27FC236}">
                <a16:creationId xmlns:a16="http://schemas.microsoft.com/office/drawing/2014/main" xmlns="" id="{53C75B4A-2469-42B9-B4BC-D0997CBEA060}"/>
              </a:ext>
            </a:extLst>
          </p:cNvPr>
          <p:cNvSpPr txBox="1">
            <a:spLocks/>
          </p:cNvSpPr>
          <p:nvPr/>
        </p:nvSpPr>
        <p:spPr>
          <a:xfrm>
            <a:off x="2182483" y="345056"/>
            <a:ext cx="9412055" cy="61247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GÖZETMEN / YEDEK GÖREVLİ</a:t>
            </a:r>
          </a:p>
        </p:txBody>
      </p:sp>
    </p:spTree>
    <p:extLst>
      <p:ext uri="{BB962C8B-B14F-4D97-AF65-F5344CB8AC3E}">
        <p14:creationId xmlns:p14="http://schemas.microsoft.com/office/powerpoint/2010/main" val="3704300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875117" y="1376418"/>
            <a:ext cx="10937631" cy="4647426"/>
          </a:xfrm>
          <a:prstGeom prst="rect">
            <a:avLst/>
          </a:prstGeom>
          <a:noFill/>
        </p:spPr>
        <p:txBody>
          <a:bodyPr wrap="square" rtlCol="0">
            <a:spAutoFit/>
          </a:bodyPr>
          <a:lstStyle/>
          <a:p>
            <a:pPr marL="571500" indent="-571500" algn="just">
              <a:spcBef>
                <a:spcPts val="1200"/>
              </a:spcBef>
              <a:spcAft>
                <a:spcPts val="1200"/>
              </a:spcAft>
              <a:buFont typeface="Wingdings" panose="05000000000000000000" pitchFamily="2" charset="2"/>
              <a:buChar char="§"/>
            </a:pPr>
            <a:r>
              <a:rPr lang="tr-TR" sz="3200" dirty="0">
                <a:solidFill>
                  <a:schemeClr val="bg1"/>
                </a:solidFill>
                <a:latin typeface="Calibri" panose="020F0502020204030204" pitchFamily="34" charset="0"/>
                <a:ea typeface="ＭＳ Ｐゴシック" pitchFamily="34" charset="-128"/>
                <a:cs typeface="Calibri" panose="020F0502020204030204" pitchFamily="34" charset="0"/>
              </a:rPr>
              <a:t>Yedek Görevliler, adayların sınav binasına alınma işlemleri sürecinde bina girişinde görev yaparlar. </a:t>
            </a:r>
          </a:p>
          <a:p>
            <a:pPr marL="571500" indent="-571500" algn="just">
              <a:spcBef>
                <a:spcPts val="1200"/>
              </a:spcBef>
              <a:spcAft>
                <a:spcPts val="1200"/>
              </a:spcAft>
              <a:buFont typeface="Wingdings" panose="05000000000000000000" pitchFamily="2" charset="2"/>
              <a:buChar char="§"/>
            </a:pPr>
            <a:r>
              <a:rPr lang="tr-TR" sz="3200" dirty="0">
                <a:solidFill>
                  <a:schemeClr val="bg1"/>
                </a:solidFill>
                <a:latin typeface="Calibri" panose="020F0502020204030204" pitchFamily="34" charset="0"/>
                <a:ea typeface="ＭＳ Ｐゴシック" pitchFamily="34" charset="-128"/>
                <a:cs typeface="Calibri" panose="020F0502020204030204" pitchFamily="34" charset="0"/>
              </a:rPr>
              <a:t>Yedek Görevliler, adayların kimlik kontrollerini yaparak sınav binasına giriş işlemlerini tamamladıktan sonra Bina Sınav </a:t>
            </a:r>
            <a:r>
              <a:rPr lang="tr-TR" sz="3200" dirty="0" err="1">
                <a:solidFill>
                  <a:schemeClr val="bg1"/>
                </a:solidFill>
                <a:latin typeface="Calibri" panose="020F0502020204030204" pitchFamily="34" charset="0"/>
                <a:ea typeface="ＭＳ Ｐゴシック" pitchFamily="34" charset="-128"/>
                <a:cs typeface="Calibri" panose="020F0502020204030204" pitchFamily="34" charset="0"/>
              </a:rPr>
              <a:t>Sorumlusu’nun</a:t>
            </a:r>
            <a:r>
              <a:rPr lang="tr-TR" sz="3200" dirty="0">
                <a:solidFill>
                  <a:schemeClr val="bg1"/>
                </a:solidFill>
                <a:latin typeface="Calibri" panose="020F0502020204030204" pitchFamily="34" charset="0"/>
                <a:ea typeface="ＭＳ Ｐゴシック" pitchFamily="34" charset="-128"/>
                <a:cs typeface="Calibri" panose="020F0502020204030204" pitchFamily="34" charset="0"/>
              </a:rPr>
              <a:t> vereceği diğer görevleri yerine getirirler.</a:t>
            </a:r>
          </a:p>
          <a:p>
            <a:pPr marL="571500" indent="-571500" algn="just">
              <a:spcBef>
                <a:spcPts val="1200"/>
              </a:spcBef>
              <a:spcAft>
                <a:spcPts val="1200"/>
              </a:spcAft>
              <a:buFont typeface="Wingdings" panose="05000000000000000000" pitchFamily="2" charset="2"/>
              <a:buChar char="§"/>
            </a:pPr>
            <a:r>
              <a:rPr lang="tr-TR" sz="3200" dirty="0">
                <a:solidFill>
                  <a:srgbClr val="C00000"/>
                </a:solidFill>
                <a:latin typeface="Calibri" panose="020F0502020204030204" pitchFamily="34" charset="0"/>
                <a:ea typeface="ＭＳ Ｐゴシック" pitchFamily="34" charset="-128"/>
                <a:cs typeface="Calibri" panose="020F0502020204030204" pitchFamily="34" charset="0"/>
              </a:rPr>
              <a:t>Yedek görevliler, Bina Sınav Sorumlusunun talimatı ile sınav süresince tek kişinin görevli olduğu salonlar var ise  bu salonların bulunduğu koridorlarda görevlendirilebilir.</a:t>
            </a:r>
          </a:p>
        </p:txBody>
      </p:sp>
      <p:sp>
        <p:nvSpPr>
          <p:cNvPr id="7"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GÖZETMEN / YEDEK GÖREVLİ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100</a:t>
            </a:fld>
            <a:endParaRPr lang="tr-TR" dirty="0"/>
          </a:p>
        </p:txBody>
      </p:sp>
      <p:sp>
        <p:nvSpPr>
          <p:cNvPr id="8" name="Unvan 1">
            <a:extLst>
              <a:ext uri="{FF2B5EF4-FFF2-40B4-BE49-F238E27FC236}">
                <a16:creationId xmlns:a16="http://schemas.microsoft.com/office/drawing/2014/main" xmlns="" id="{B1418D1C-777F-41D7-8FF4-6CCFD1062E53}"/>
              </a:ext>
            </a:extLst>
          </p:cNvPr>
          <p:cNvSpPr txBox="1">
            <a:spLocks/>
          </p:cNvSpPr>
          <p:nvPr/>
        </p:nvSpPr>
        <p:spPr>
          <a:xfrm>
            <a:off x="2182483" y="345056"/>
            <a:ext cx="9412055" cy="61247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GÖZETMEN / YEDEK GÖREVLİ</a:t>
            </a:r>
          </a:p>
        </p:txBody>
      </p:sp>
    </p:spTree>
    <p:extLst>
      <p:ext uri="{BB962C8B-B14F-4D97-AF65-F5344CB8AC3E}">
        <p14:creationId xmlns:p14="http://schemas.microsoft.com/office/powerpoint/2010/main" val="618502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590349"/>
            <a:ext cx="12192000"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800"/>
              </a:spcBef>
              <a:defRPr/>
            </a:pP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ENGELLİ SALONU GÖREVLİSİ</a:t>
            </a:r>
            <a:br>
              <a:rPr lang="tr-TR" sz="48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b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(OKUYUCU/İŞARETLEYİCİ)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101</a:t>
            </a:fld>
            <a:endParaRPr lang="en-US" dirty="0"/>
          </a:p>
        </p:txBody>
      </p:sp>
    </p:spTree>
    <p:extLst>
      <p:ext uri="{BB962C8B-B14F-4D97-AF65-F5344CB8AC3E}">
        <p14:creationId xmlns:p14="http://schemas.microsoft.com/office/powerpoint/2010/main" val="2759895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Metin kutusu 7"/>
          <p:cNvSpPr txBox="1"/>
          <p:nvPr/>
        </p:nvSpPr>
        <p:spPr>
          <a:xfrm>
            <a:off x="615462" y="1783700"/>
            <a:ext cx="10979076" cy="3293209"/>
          </a:xfrm>
          <a:prstGeom prst="rect">
            <a:avLst/>
          </a:prstGeom>
          <a:noFill/>
        </p:spPr>
        <p:txBody>
          <a:bodyPr wrap="square" rtlCol="0">
            <a:spAutoFit/>
          </a:bodyPr>
          <a:lstStyle/>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Sınavın başlama saatinden en az 1 saat 30 dakika önce görevli olduğunuz binada hazır bulununuz.</a:t>
            </a:r>
          </a:p>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Engellilerin (varsa) ek süreleri Salon </a:t>
            </a:r>
            <a:r>
              <a:rPr lang="tr-TR" sz="2800" dirty="0" err="1">
                <a:solidFill>
                  <a:schemeClr val="bg1"/>
                </a:solidFill>
                <a:latin typeface="Calibri" panose="020F0502020204030204" pitchFamily="34" charset="0"/>
                <a:cs typeface="Calibri" panose="020F0502020204030204" pitchFamily="34" charset="0"/>
              </a:rPr>
              <a:t>Tutanağı’nda</a:t>
            </a:r>
            <a:r>
              <a:rPr lang="tr-TR" sz="2800" dirty="0">
                <a:solidFill>
                  <a:schemeClr val="bg1"/>
                </a:solidFill>
                <a:latin typeface="Calibri" panose="020F0502020204030204" pitchFamily="34" charset="0"/>
                <a:cs typeface="Calibri" panose="020F0502020204030204" pitchFamily="34" charset="0"/>
              </a:rPr>
              <a:t> belirtilmiştir. Bu süreyi dikkate alarak verilen test süresini uygulayınız.</a:t>
            </a:r>
          </a:p>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Okuyucu ve İşaretleyici olarak belirtilen görevliler, dönüşümlü olarak görev yapacaklardır.</a:t>
            </a:r>
          </a:p>
        </p:txBody>
      </p:sp>
      <p:sp>
        <p:nvSpPr>
          <p:cNvPr id="9" name="Unvan 1">
            <a:extLst>
              <a:ext uri="{FF2B5EF4-FFF2-40B4-BE49-F238E27FC236}">
                <a16:creationId xmlns:a16="http://schemas.microsoft.com/office/drawing/2014/main" xmlns="" id="{79BD2573-5334-E64F-B11A-18C13DD43EBC}"/>
              </a:ext>
            </a:extLst>
          </p:cNvPr>
          <p:cNvSpPr txBox="1">
            <a:spLocks/>
          </p:cNvSpPr>
          <p:nvPr/>
        </p:nvSpPr>
        <p:spPr>
          <a:xfrm>
            <a:off x="2216989" y="343684"/>
            <a:ext cx="9377549" cy="60522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ENGELLİ SALON GÖREVLİSİ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102</a:t>
            </a:fld>
            <a:endParaRPr lang="tr-TR" dirty="0"/>
          </a:p>
        </p:txBody>
      </p:sp>
      <p:sp>
        <p:nvSpPr>
          <p:cNvPr id="2" name="Dikdörtgen 1"/>
          <p:cNvSpPr/>
          <p:nvPr/>
        </p:nvSpPr>
        <p:spPr>
          <a:xfrm>
            <a:off x="379245" y="5265372"/>
            <a:ext cx="11451509" cy="1323439"/>
          </a:xfrm>
          <a:prstGeom prst="rect">
            <a:avLst/>
          </a:prstGeom>
        </p:spPr>
        <p:txBody>
          <a:bodyPr wrap="square">
            <a:spAutoFit/>
          </a:bodyPr>
          <a:lstStyle/>
          <a:p>
            <a:pPr algn="just">
              <a:spcBef>
                <a:spcPts val="1200"/>
              </a:spcBef>
              <a:spcAft>
                <a:spcPts val="1200"/>
              </a:spcAft>
            </a:pPr>
            <a:r>
              <a:rPr lang="tr-TR" sz="2000" b="1" dirty="0">
                <a:solidFill>
                  <a:srgbClr val="FF0000"/>
                </a:solidFill>
                <a:latin typeface="Calibri" panose="020F0502020204030204" pitchFamily="34" charset="0"/>
                <a:cs typeface="Calibri" panose="020F0502020204030204" pitchFamily="34" charset="0"/>
              </a:rPr>
              <a:t>Engelli salonlarında sınava katılan adaylar, sınav süresince görevli eşliğinde lavaboya gidebilecektir. Salonda adayın cinsiyetine uygun görevlendirilme yapılmamış ise;  adayın tuvalet ihtiyacı olması durumunda Bina Sınav Sorumlusu ile irtibata geçilerek adayın cinsiyetine uygun yedek görevli gözetiminde bu işlem yürütülecektir.</a:t>
            </a:r>
          </a:p>
        </p:txBody>
      </p:sp>
    </p:spTree>
    <p:extLst>
      <p:ext uri="{BB962C8B-B14F-4D97-AF65-F5344CB8AC3E}">
        <p14:creationId xmlns:p14="http://schemas.microsoft.com/office/powerpoint/2010/main" val="2295675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Metin kutusu 7"/>
          <p:cNvSpPr txBox="1"/>
          <p:nvPr/>
        </p:nvSpPr>
        <p:spPr>
          <a:xfrm>
            <a:off x="674491" y="1918088"/>
            <a:ext cx="10920047" cy="4154984"/>
          </a:xfrm>
          <a:prstGeom prst="rect">
            <a:avLst/>
          </a:prstGeom>
          <a:noFill/>
        </p:spPr>
        <p:txBody>
          <a:bodyPr wrap="square" rtlCol="0">
            <a:spAutoFit/>
          </a:bodyPr>
          <a:lstStyle/>
          <a:p>
            <a:pPr marL="342900" lvl="0" indent="-342900" algn="just">
              <a:spcAft>
                <a:spcPts val="0"/>
              </a:spcAft>
              <a:buFont typeface="Wingdings" panose="05000000000000000000" pitchFamily="2" charset="2"/>
              <a:buChar char="§"/>
              <a:tabLst>
                <a:tab pos="457200" algn="l"/>
              </a:tabLst>
            </a:pPr>
            <a:r>
              <a:rPr lang="tr-TR" sz="2400" b="1" dirty="0">
                <a:solidFill>
                  <a:srgbClr val="FF0000"/>
                </a:solidFill>
                <a:latin typeface="Times New Roman" panose="02020603050405020304" pitchFamily="18" charset="0"/>
                <a:ea typeface="Times New Roman" panose="02020603050405020304" pitchFamily="18" charset="0"/>
              </a:rPr>
              <a:t>OKUYUCU</a:t>
            </a:r>
            <a:r>
              <a:rPr lang="tr-TR" sz="2400" dirty="0">
                <a:solidFill>
                  <a:srgbClr val="000000"/>
                </a:solidFill>
                <a:latin typeface="Times New Roman" panose="02020603050405020304" pitchFamily="18" charset="0"/>
                <a:ea typeface="Times New Roman" panose="02020603050405020304" pitchFamily="18" charset="0"/>
              </a:rPr>
              <a:t>; engelli adaylar için sınavda soruların okunması görevini yerine getirir.</a:t>
            </a:r>
          </a:p>
          <a:p>
            <a:pPr lvl="0" algn="just">
              <a:spcAft>
                <a:spcPts val="0"/>
              </a:spcAft>
              <a:tabLst>
                <a:tab pos="457200" algn="l"/>
              </a:tabLst>
            </a:pPr>
            <a:r>
              <a:rPr lang="tr-TR" sz="2400" dirty="0">
                <a:solidFill>
                  <a:srgbClr val="000000"/>
                </a:solidFill>
                <a:latin typeface="Times New Roman" panose="02020603050405020304" pitchFamily="18" charset="0"/>
              </a:rPr>
              <a:t>Okuyucu veya okuyucu ve işaretleyici yardımcılı Görme Engelli adayların soru kitapçığına bakmaları yasaktır. Bu nedenle, kâğıt üzerinde işlem yapmak isteyen adaylar, soru kitapçığını değil soru kitapçığı ile birlikte verilen ve üzerinde “Bu kâğıt ÖSYM tarafından temin edilmiştir.” ifadesi yer alan 5 adet beyaz kâğıdı kullanacaktır. Kullanılan kâğıtlar üzerinde bulunan adaya ait kimlik bilgileri ve salon numarası alanı görevliler tarafından doldurulacaktır. Sınavın bitiminde bu kâğıtlar adaya verilmeyecek, çöpe atılmayacak, kullanılsın veya kullanılmasın Soru Kitapçığının arasında Sınav Evrakı Dönüş Poşetine konulacaktır. Adayın bu amaçla dışarıdan kâğıt getirmesine ve kullanmasına kesinlikle izin verilmeyecektir. Bu konuda salon görevlilerini bilgilendiriniz.</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103</a:t>
            </a:fld>
            <a:endParaRPr lang="tr-TR" dirty="0"/>
          </a:p>
        </p:txBody>
      </p:sp>
      <p:sp>
        <p:nvSpPr>
          <p:cNvPr id="9" name="Unvan 1">
            <a:extLst>
              <a:ext uri="{FF2B5EF4-FFF2-40B4-BE49-F238E27FC236}">
                <a16:creationId xmlns:a16="http://schemas.microsoft.com/office/drawing/2014/main" xmlns="" id="{D2AFD82B-7F1F-4CB1-BA0A-57164EA0573F}"/>
              </a:ext>
            </a:extLst>
          </p:cNvPr>
          <p:cNvSpPr txBox="1">
            <a:spLocks/>
          </p:cNvSpPr>
          <p:nvPr/>
        </p:nvSpPr>
        <p:spPr>
          <a:xfrm>
            <a:off x="2216989" y="343684"/>
            <a:ext cx="9377549" cy="60522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ENGELLİ SALON GÖREVLİSİ</a:t>
            </a:r>
          </a:p>
        </p:txBody>
      </p:sp>
    </p:spTree>
    <p:extLst>
      <p:ext uri="{BB962C8B-B14F-4D97-AF65-F5344CB8AC3E}">
        <p14:creationId xmlns:p14="http://schemas.microsoft.com/office/powerpoint/2010/main" val="2621117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Metin kutusu 7"/>
          <p:cNvSpPr txBox="1"/>
          <p:nvPr/>
        </p:nvSpPr>
        <p:spPr>
          <a:xfrm>
            <a:off x="674491" y="1918088"/>
            <a:ext cx="10920047" cy="4124206"/>
          </a:xfrm>
          <a:prstGeom prst="rect">
            <a:avLst/>
          </a:prstGeom>
          <a:noFill/>
        </p:spPr>
        <p:txBody>
          <a:bodyPr wrap="square" rtlCol="0">
            <a:spAutoFit/>
          </a:bodyPr>
          <a:lstStyle/>
          <a:p>
            <a:pPr marL="342900" lvl="0" indent="-342900" algn="just">
              <a:spcAft>
                <a:spcPts val="0"/>
              </a:spcAft>
              <a:buFont typeface="Wingdings" panose="05000000000000000000" pitchFamily="2" charset="2"/>
              <a:buChar char="§"/>
              <a:tabLst>
                <a:tab pos="457200" algn="l"/>
              </a:tabLst>
            </a:pPr>
            <a:r>
              <a:rPr lang="tr-TR" sz="2400" b="1" dirty="0">
                <a:solidFill>
                  <a:srgbClr val="FF0000"/>
                </a:solidFill>
                <a:latin typeface="Times New Roman" panose="02020603050405020304" pitchFamily="18" charset="0"/>
                <a:ea typeface="Times New Roman" panose="02020603050405020304" pitchFamily="18" charset="0"/>
              </a:rPr>
              <a:t>İŞARETLEYİCİ</a:t>
            </a:r>
            <a:r>
              <a:rPr lang="tr-TR" sz="2400" dirty="0">
                <a:solidFill>
                  <a:srgbClr val="000000"/>
                </a:solidFill>
                <a:latin typeface="Times New Roman" panose="02020603050405020304" pitchFamily="18" charset="0"/>
                <a:ea typeface="Times New Roman" panose="02020603050405020304" pitchFamily="18" charset="0"/>
              </a:rPr>
              <a:t>; aday tarafından verilen cevapların, cevap kâğıdına işaretlenmesinin yanı sıra soru kitapçığı ve cevap kâğıdı üzerinde aday tarafından yazılması gereken bilgilerin yazılması ve </a:t>
            </a:r>
            <a:r>
              <a:rPr lang="tr-TR" sz="2400" b="1" i="1" dirty="0">
                <a:solidFill>
                  <a:srgbClr val="F48120"/>
                </a:solidFill>
                <a:latin typeface="Times New Roman" panose="02020603050405020304" pitchFamily="18" charset="0"/>
                <a:ea typeface="Times New Roman" panose="02020603050405020304" pitchFamily="18" charset="0"/>
              </a:rPr>
              <a:t>adayın talep etmesi hâlinde adayın </a:t>
            </a:r>
            <a:r>
              <a:rPr lang="tr-TR" sz="2400" b="1" i="1" u="sng" dirty="0">
                <a:solidFill>
                  <a:srgbClr val="F48120"/>
                </a:solidFill>
                <a:latin typeface="Times New Roman" panose="02020603050405020304" pitchFamily="18" charset="0"/>
                <a:ea typeface="Times New Roman" panose="02020603050405020304" pitchFamily="18" charset="0"/>
              </a:rPr>
              <a:t>söylediği işlemleri de yazma</a:t>
            </a:r>
            <a:r>
              <a:rPr lang="tr-TR" sz="2400" b="1" i="1" dirty="0">
                <a:solidFill>
                  <a:srgbClr val="F48120"/>
                </a:solidFill>
                <a:latin typeface="Times New Roman" panose="02020603050405020304" pitchFamily="18" charset="0"/>
                <a:ea typeface="Times New Roman" panose="02020603050405020304" pitchFamily="18" charset="0"/>
              </a:rPr>
              <a:t> ve/veya yazdıklarını okuma görevini</a:t>
            </a:r>
            <a:r>
              <a:rPr lang="tr-TR" sz="2400" dirty="0">
                <a:solidFill>
                  <a:srgbClr val="000000"/>
                </a:solidFill>
                <a:latin typeface="Times New Roman" panose="02020603050405020304" pitchFamily="18" charset="0"/>
                <a:ea typeface="Times New Roman" panose="02020603050405020304" pitchFamily="18" charset="0"/>
              </a:rPr>
              <a:t> yerine getirir. Bu bilgi sınav öncesi ilgili salon görevlileriyle de paylaşılacaktır. Adaylar istediği takdirde </a:t>
            </a:r>
            <a:r>
              <a:rPr lang="tr-TR" sz="2400" b="1" i="1" u="sng" dirty="0">
                <a:solidFill>
                  <a:srgbClr val="FF0000"/>
                </a:solidFill>
                <a:highlight>
                  <a:srgbClr val="FFFF00"/>
                </a:highlight>
                <a:latin typeface="Times New Roman" panose="02020603050405020304" pitchFamily="18" charset="0"/>
                <a:ea typeface="Times New Roman" panose="02020603050405020304" pitchFamily="18" charset="0"/>
              </a:rPr>
              <a:t>kendisi de kalem kullanarak</a:t>
            </a:r>
            <a:r>
              <a:rPr lang="tr-TR" sz="2400" dirty="0">
                <a:solidFill>
                  <a:srgbClr val="000000"/>
                </a:solidFill>
                <a:highlight>
                  <a:srgbClr val="FFFF00"/>
                </a:highlight>
                <a:latin typeface="Times New Roman" panose="02020603050405020304" pitchFamily="18" charset="0"/>
                <a:ea typeface="Times New Roman" panose="02020603050405020304" pitchFamily="18" charset="0"/>
              </a:rPr>
              <a:t> </a:t>
            </a:r>
            <a:r>
              <a:rPr lang="tr-TR" sz="2400" dirty="0">
                <a:solidFill>
                  <a:srgbClr val="000000"/>
                </a:solidFill>
                <a:latin typeface="Times New Roman" panose="02020603050405020304" pitchFamily="18" charset="0"/>
                <a:ea typeface="Times New Roman" panose="02020603050405020304" pitchFamily="18" charset="0"/>
              </a:rPr>
              <a:t>soru kitapçığı üzerinde işlem yapabileceklerdir. Ancak; sınavda işaretleyici yardımı aldığı hâlde kendisi cevap kâğıdında işaretleme (kodlama) yapan adayların sınavı geçersiz sayılır.</a:t>
            </a:r>
            <a:endParaRPr lang="tr-TR" sz="2400" dirty="0">
              <a:solidFill>
                <a:srgbClr val="FFFFFF"/>
              </a:solidFill>
              <a:latin typeface="Calibri" panose="020F0502020204030204" pitchFamily="34" charset="0"/>
              <a:ea typeface="Calibri" panose="020F0502020204030204" pitchFamily="34" charset="0"/>
            </a:endParaRPr>
          </a:p>
          <a:p>
            <a:pPr algn="ctr">
              <a:spcBef>
                <a:spcPts val="1200"/>
              </a:spcBef>
              <a:spcAft>
                <a:spcPts val="1200"/>
              </a:spcAft>
            </a:pPr>
            <a:r>
              <a:rPr lang="tr-TR" sz="3000" dirty="0">
                <a:solidFill>
                  <a:srgbClr val="FF0000"/>
                </a:solidFill>
                <a:latin typeface="Calibri" panose="020F0502020204030204" pitchFamily="34" charset="0"/>
                <a:cs typeface="Calibri" panose="020F0502020204030204" pitchFamily="34" charset="0"/>
              </a:rPr>
              <a:t>Yardımcılı engelli salonlarda aday sınava gelmemiş ise o salondaki sınav evrakı kesinlikle açılmayacaktır. </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104</a:t>
            </a:fld>
            <a:endParaRPr lang="tr-TR" dirty="0"/>
          </a:p>
        </p:txBody>
      </p:sp>
      <p:sp>
        <p:nvSpPr>
          <p:cNvPr id="9" name="Unvan 1">
            <a:extLst>
              <a:ext uri="{FF2B5EF4-FFF2-40B4-BE49-F238E27FC236}">
                <a16:creationId xmlns:a16="http://schemas.microsoft.com/office/drawing/2014/main" xmlns="" id="{D2AFD82B-7F1F-4CB1-BA0A-57164EA0573F}"/>
              </a:ext>
            </a:extLst>
          </p:cNvPr>
          <p:cNvSpPr txBox="1">
            <a:spLocks/>
          </p:cNvSpPr>
          <p:nvPr/>
        </p:nvSpPr>
        <p:spPr>
          <a:xfrm>
            <a:off x="2216989" y="343684"/>
            <a:ext cx="9377549" cy="60522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ENGELLİ SALON GÖREVLİSİ</a:t>
            </a:r>
          </a:p>
        </p:txBody>
      </p:sp>
    </p:spTree>
    <p:extLst>
      <p:ext uri="{BB962C8B-B14F-4D97-AF65-F5344CB8AC3E}">
        <p14:creationId xmlns:p14="http://schemas.microsoft.com/office/powerpoint/2010/main" val="1168844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892670"/>
            <a:ext cx="12192000" cy="124448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800"/>
              </a:spcBef>
              <a:defRPr/>
            </a:pPr>
            <a:r>
              <a:rPr lang="tr-TR" sz="4800"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HİZMETLİ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105</a:t>
            </a:fld>
            <a:endParaRPr lang="en-US" dirty="0"/>
          </a:p>
        </p:txBody>
      </p:sp>
    </p:spTree>
    <p:extLst>
      <p:ext uri="{BB962C8B-B14F-4D97-AF65-F5344CB8AC3E}">
        <p14:creationId xmlns:p14="http://schemas.microsoft.com/office/powerpoint/2010/main" val="1355335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580292" y="1525718"/>
            <a:ext cx="11272074" cy="5201424"/>
          </a:xfrm>
          <a:prstGeom prst="rect">
            <a:avLst/>
          </a:prstGeom>
          <a:noFill/>
        </p:spPr>
        <p:txBody>
          <a:bodyPr wrap="square" rtlCol="0">
            <a:spAutoFit/>
          </a:bodyPr>
          <a:lstStyle/>
          <a:p>
            <a:pPr marL="457200" indent="-457200" algn="just">
              <a:spcBef>
                <a:spcPts val="18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günü sınavın başlama saatinden en az 2 saat önce görevli olduğunuz binada hazır bulununuz.</a:t>
            </a:r>
          </a:p>
          <a:p>
            <a:pPr marL="457200" indent="-457200" algn="just">
              <a:spcBef>
                <a:spcPts val="18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yapılacak binaları ve sınav salonlarını sınav öncesi ve sınav sonrası temizleyiniz. </a:t>
            </a:r>
          </a:p>
          <a:p>
            <a:pPr marL="457200" indent="-457200" algn="just">
              <a:spcBef>
                <a:spcPts val="18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günü, sınav evrakı kutularını ve kamera kutularını taşıyınız.</a:t>
            </a:r>
          </a:p>
          <a:p>
            <a:pPr marL="457200" indent="-457200" algn="just">
              <a:spcBef>
                <a:spcPts val="18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Sınav sürecinde hizmetliler sadece Bina Sınav </a:t>
            </a:r>
            <a:r>
              <a:rPr lang="tr-TR" sz="2800" dirty="0" err="1">
                <a:solidFill>
                  <a:schemeClr val="bg1"/>
                </a:solidFill>
                <a:latin typeface="Calibri" panose="020F0502020204030204" pitchFamily="34" charset="0"/>
                <a:cs typeface="Calibri" panose="020F0502020204030204" pitchFamily="34" charset="0"/>
              </a:rPr>
              <a:t>Sorumlusu’na</a:t>
            </a:r>
            <a:r>
              <a:rPr lang="tr-TR" sz="2800" dirty="0">
                <a:solidFill>
                  <a:schemeClr val="bg1"/>
                </a:solidFill>
                <a:latin typeface="Calibri" panose="020F0502020204030204" pitchFamily="34" charset="0"/>
                <a:cs typeface="Calibri" panose="020F0502020204030204" pitchFamily="34" charset="0"/>
              </a:rPr>
              <a:t> karşı sorumludurlar.</a:t>
            </a:r>
          </a:p>
          <a:p>
            <a:pPr marL="457200" indent="-457200" algn="just">
              <a:spcBef>
                <a:spcPts val="1800"/>
              </a:spcBef>
              <a:spcAft>
                <a:spcPts val="6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Hizmetliler, sınav sürecinde yapılması gereken görevleri dışında bina içi giriş kapısında bulunacaklardır.</a:t>
            </a: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82483" y="370936"/>
            <a:ext cx="9412055" cy="66423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HİZMETLİ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106</a:t>
            </a:fld>
            <a:endParaRPr lang="tr-TR" dirty="0"/>
          </a:p>
        </p:txBody>
      </p:sp>
    </p:spTree>
    <p:extLst>
      <p:ext uri="{BB962C8B-B14F-4D97-AF65-F5344CB8AC3E}">
        <p14:creationId xmlns:p14="http://schemas.microsoft.com/office/powerpoint/2010/main" val="3351774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998178"/>
            <a:ext cx="12192000" cy="95836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800"/>
              </a:spcBef>
              <a:defRPr/>
            </a:pPr>
            <a:r>
              <a:rPr lang="tr-TR" sz="40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ÖSYM TEMSİLCİSİ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107</a:t>
            </a:fld>
            <a:endParaRPr lang="en-US" dirty="0"/>
          </a:p>
        </p:txBody>
      </p:sp>
    </p:spTree>
    <p:extLst>
      <p:ext uri="{BB962C8B-B14F-4D97-AF65-F5344CB8AC3E}">
        <p14:creationId xmlns:p14="http://schemas.microsoft.com/office/powerpoint/2010/main" val="3223383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580085" y="1455476"/>
            <a:ext cx="11031830" cy="4770537"/>
          </a:xfrm>
          <a:prstGeom prst="rect">
            <a:avLst/>
          </a:prstGeom>
        </p:spPr>
        <p:txBody>
          <a:bodyPr wrap="square">
            <a:spAutoFit/>
          </a:bodyPr>
          <a:lstStyle/>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Sınavın her aşamasının standartlara uygunluğunun denetlenmesi ve gözlemlenmesi amacıyla sınav merkezlerine </a:t>
            </a:r>
            <a:r>
              <a:rPr lang="tr-TR" altLang="tr-TR" sz="2800" b="1" dirty="0">
                <a:solidFill>
                  <a:schemeClr val="bg1"/>
                </a:solidFill>
                <a:latin typeface="Calibri" panose="020F0502020204030204" pitchFamily="34" charset="0"/>
                <a:ea typeface="ＭＳ Ｐゴシック" pitchFamily="34" charset="-128"/>
                <a:cs typeface="Calibri" panose="020F0502020204030204" pitchFamily="34" charset="0"/>
              </a:rPr>
              <a:t>ÖSYM Temsilcisi </a:t>
            </a: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görevlendirilir.</a:t>
            </a:r>
          </a:p>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ÖSYM Temsilcisi denetim görevini </a:t>
            </a:r>
            <a:r>
              <a:rPr lang="tr-TR" altLang="tr-TR" sz="2800" b="1" dirty="0">
                <a:solidFill>
                  <a:schemeClr val="bg1"/>
                </a:solidFill>
                <a:latin typeface="Calibri" panose="020F0502020204030204" pitchFamily="34" charset="0"/>
                <a:ea typeface="ＭＳ Ｐゴシック" pitchFamily="34" charset="-128"/>
                <a:cs typeface="Calibri" panose="020F0502020204030204" pitchFamily="34" charset="0"/>
              </a:rPr>
              <a:t>ÖSYM Başkanı adına yapar.</a:t>
            </a:r>
          </a:p>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ÖSYM Başkanı’na karşı </a:t>
            </a:r>
            <a:r>
              <a:rPr lang="tr-TR" altLang="tr-TR" sz="2800" b="1" dirty="0">
                <a:solidFill>
                  <a:schemeClr val="bg1"/>
                </a:solidFill>
                <a:latin typeface="Calibri" panose="020F0502020204030204" pitchFamily="34" charset="0"/>
                <a:ea typeface="ＭＳ Ｐゴシック" pitchFamily="34" charset="-128"/>
                <a:cs typeface="Calibri" panose="020F0502020204030204" pitchFamily="34" charset="0"/>
              </a:rPr>
              <a:t>sorumludur.</a:t>
            </a:r>
          </a:p>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ÖSYM Temsilcisi’nin denetim </a:t>
            </a:r>
            <a:r>
              <a:rPr lang="tr-TR" altLang="tr-TR" sz="2800" b="1" dirty="0">
                <a:solidFill>
                  <a:schemeClr val="bg1"/>
                </a:solidFill>
                <a:latin typeface="Calibri" panose="020F0502020204030204" pitchFamily="34" charset="0"/>
                <a:ea typeface="ＭＳ Ｐゴシック" pitchFamily="34" charset="-128"/>
                <a:cs typeface="Calibri" panose="020F0502020204030204" pitchFamily="34" charset="0"/>
              </a:rPr>
              <a:t>görevi engellenemez.</a:t>
            </a:r>
          </a:p>
          <a:p>
            <a:pPr marL="457200" indent="-457200" algn="just">
              <a:spcBef>
                <a:spcPts val="1200"/>
              </a:spcBef>
              <a:spcAft>
                <a:spcPts val="1200"/>
              </a:spcAft>
              <a:buFont typeface="Wingdings" panose="05000000000000000000" pitchFamily="2" charset="2"/>
              <a:buChar char="§"/>
            </a:pP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Sınav Uygulama </a:t>
            </a:r>
            <a:r>
              <a:rPr lang="tr-TR" altLang="tr-TR" sz="2800" dirty="0" err="1">
                <a:solidFill>
                  <a:schemeClr val="bg1"/>
                </a:solidFill>
                <a:latin typeface="Calibri" panose="020F0502020204030204" pitchFamily="34" charset="0"/>
                <a:ea typeface="ＭＳ Ｐゴシック" pitchFamily="34" charset="-128"/>
                <a:cs typeface="Calibri" panose="020F0502020204030204" pitchFamily="34" charset="0"/>
              </a:rPr>
              <a:t>Yönergesi’nde</a:t>
            </a:r>
            <a:r>
              <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rPr>
              <a:t> belirtilen kurallar çerçevesinde sınavın uygulanması noktasında SK ve BSS ile bilgi alışverişinde bulunur.</a:t>
            </a:r>
            <a:endParaRPr lang="tr-TR" altLang="tr-TR" sz="2800" b="1" dirty="0">
              <a:solidFill>
                <a:schemeClr val="bg1"/>
              </a:solidFill>
              <a:latin typeface="Calibri" panose="020F0502020204030204" pitchFamily="34" charset="0"/>
              <a:ea typeface="ＭＳ Ｐゴシック" pitchFamily="34" charset="-128"/>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39351" y="382022"/>
            <a:ext cx="9455187" cy="78254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ÖSYM TEMSİLCİSİ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108</a:t>
            </a:fld>
            <a:endParaRPr lang="tr-TR" dirty="0"/>
          </a:p>
        </p:txBody>
      </p:sp>
    </p:spTree>
    <p:extLst>
      <p:ext uri="{BB962C8B-B14F-4D97-AF65-F5344CB8AC3E}">
        <p14:creationId xmlns:p14="http://schemas.microsoft.com/office/powerpoint/2010/main" val="2765364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729667" y="1441132"/>
            <a:ext cx="10982497" cy="5816977"/>
          </a:xfrm>
          <a:prstGeom prst="rect">
            <a:avLst/>
          </a:prstGeom>
        </p:spPr>
        <p:txBody>
          <a:bodyPr wrap="square">
            <a:spAutoFit/>
          </a:bodyPr>
          <a:lstStyle/>
          <a:p>
            <a:pPr marL="457200" indent="-457200" algn="just">
              <a:spcBef>
                <a:spcPts val="1800"/>
              </a:spcBef>
              <a:buFont typeface="Wingdings" panose="05000000000000000000" pitchFamily="2" charset="2"/>
              <a:buChar char="§"/>
              <a:defRPr/>
            </a:pP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ÖSYM Temsilcisinin sınav uygulamasına yönelik olarak </a:t>
            </a:r>
            <a:r>
              <a:rPr lang="tr-TR" sz="2600" b="1" dirty="0">
                <a:solidFill>
                  <a:schemeClr val="bg1"/>
                </a:solidFill>
                <a:latin typeface="Calibri" panose="020F0502020204030204" pitchFamily="34" charset="0"/>
                <a:ea typeface="ＭＳ Ｐゴシック" pitchFamily="34" charset="-128"/>
                <a:cs typeface="Calibri" panose="020F0502020204030204" pitchFamily="34" charset="0"/>
              </a:rPr>
              <a:t>müdahale etme veya değişiklik yapma </a:t>
            </a: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yetkisi yoktur. ÖSYM Temsilcileri görev tanımı kapsamında görev yapacaklardır.</a:t>
            </a:r>
          </a:p>
          <a:p>
            <a:pPr marL="457200" indent="-457200" algn="just">
              <a:spcBef>
                <a:spcPts val="1800"/>
              </a:spcBef>
              <a:buFont typeface="Wingdings" panose="05000000000000000000" pitchFamily="2" charset="2"/>
              <a:buChar char="§"/>
              <a:defRPr/>
            </a:pPr>
            <a:r>
              <a:rPr lang="tr-TR" sz="2600" dirty="0">
                <a:solidFill>
                  <a:schemeClr val="bg1"/>
                </a:solidFill>
                <a:latin typeface="Calibri" panose="020F0502020204030204" pitchFamily="34" charset="0"/>
                <a:ea typeface="ＭＳ Ｐゴシック" pitchFamily="34" charset="-128"/>
                <a:cs typeface="Calibri" panose="020F0502020204030204" pitchFamily="34" charset="0"/>
              </a:rPr>
              <a:t>Acil durumlarda Sınav Günü Masası ile irtibata geçer ve aldığı talimatlara göre görev yapar.</a:t>
            </a:r>
          </a:p>
          <a:p>
            <a:pPr marL="457200" indent="-457200" algn="just">
              <a:spcBef>
                <a:spcPts val="1800"/>
              </a:spcBef>
              <a:buFont typeface="Wingdings" panose="05000000000000000000" pitchFamily="2" charset="2"/>
              <a:buChar char="§"/>
              <a:defRPr/>
            </a:pP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Salonlarda sessizce ve </a:t>
            </a:r>
            <a:r>
              <a:rPr lang="tr-TR" altLang="tr-TR" sz="2600" b="1" dirty="0">
                <a:solidFill>
                  <a:schemeClr val="bg1"/>
                </a:solidFill>
                <a:latin typeface="Calibri" panose="020F0502020204030204" pitchFamily="34" charset="0"/>
                <a:ea typeface="ＭＳ Ｐゴシック" pitchFamily="34" charset="-128"/>
                <a:cs typeface="Calibri" panose="020F0502020204030204" pitchFamily="34" charset="0"/>
              </a:rPr>
              <a:t>adayların dikkatini dağıtmadan </a:t>
            </a: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denetim yapabilir, sınav uygulamasına ilişkin ayrıntıları ve </a:t>
            </a:r>
            <a:r>
              <a:rPr lang="tr-TR" altLang="tr-TR" sz="2600" b="1" dirty="0">
                <a:solidFill>
                  <a:schemeClr val="bg1"/>
                </a:solidFill>
                <a:latin typeface="Calibri" panose="020F0502020204030204" pitchFamily="34" charset="0"/>
                <a:ea typeface="ＭＳ Ｐゴシック" pitchFamily="34" charset="-128"/>
                <a:cs typeface="Calibri" panose="020F0502020204030204" pitchFamily="34" charset="0"/>
              </a:rPr>
              <a:t>adayların kimlik belgelerini kontrol </a:t>
            </a: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edebilir.</a:t>
            </a:r>
          </a:p>
          <a:p>
            <a:pPr marL="457200" indent="-457200" algn="just">
              <a:spcBef>
                <a:spcPts val="1800"/>
              </a:spcBef>
              <a:buFont typeface="Wingdings" panose="05000000000000000000" pitchFamily="2" charset="2"/>
              <a:buChar char="§"/>
              <a:defRPr/>
            </a:pP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Bu kontrolleri yaparken </a:t>
            </a:r>
            <a:r>
              <a:rPr lang="tr-TR" altLang="tr-TR" sz="2600" b="1" dirty="0">
                <a:solidFill>
                  <a:schemeClr val="bg1"/>
                </a:solidFill>
                <a:latin typeface="Calibri" panose="020F0502020204030204" pitchFamily="34" charset="0"/>
                <a:ea typeface="ＭＳ Ｐゴシック" pitchFamily="34" charset="-128"/>
                <a:cs typeface="Calibri" panose="020F0502020204030204" pitchFamily="34" charset="0"/>
              </a:rPr>
              <a:t>yanında bir salon görevlisi </a:t>
            </a: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olmaksızın herhangi bir adayla konuşamaz ve adayla herhangi bir belge alışverişinde bulunamaz. </a:t>
            </a:r>
          </a:p>
          <a:p>
            <a:pPr marL="457200" indent="-457200" algn="just">
              <a:spcBef>
                <a:spcPts val="1800"/>
              </a:spcBef>
              <a:buFont typeface="Wingdings" panose="05000000000000000000" pitchFamily="2" charset="2"/>
              <a:buChar char="§"/>
              <a:defRPr/>
            </a:pP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Eğer adayla iletişime girmek zorunda ise salon görevlilerinden birisi kendisine eşlik etmelidir.</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109</a:t>
            </a:fld>
            <a:endParaRPr lang="tr-TR" dirty="0"/>
          </a:p>
        </p:txBody>
      </p:sp>
      <p:sp>
        <p:nvSpPr>
          <p:cNvPr id="7" name="Unvan 1">
            <a:extLst>
              <a:ext uri="{FF2B5EF4-FFF2-40B4-BE49-F238E27FC236}">
                <a16:creationId xmlns:a16="http://schemas.microsoft.com/office/drawing/2014/main" xmlns="" id="{C009E49D-45DB-4D9B-967E-F87BF26A7661}"/>
              </a:ext>
            </a:extLst>
          </p:cNvPr>
          <p:cNvSpPr txBox="1">
            <a:spLocks/>
          </p:cNvSpPr>
          <p:nvPr/>
        </p:nvSpPr>
        <p:spPr>
          <a:xfrm>
            <a:off x="2139351" y="382022"/>
            <a:ext cx="9455187" cy="78254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ÖSYM TEMSİLCİSİ</a:t>
            </a:r>
          </a:p>
        </p:txBody>
      </p:sp>
    </p:spTree>
    <p:extLst>
      <p:ext uri="{BB962C8B-B14F-4D97-AF65-F5344CB8AC3E}">
        <p14:creationId xmlns:p14="http://schemas.microsoft.com/office/powerpoint/2010/main" val="3130252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597877" y="1494703"/>
            <a:ext cx="11114287" cy="4154984"/>
          </a:xfrm>
          <a:prstGeom prst="rect">
            <a:avLst/>
          </a:prstGeom>
        </p:spPr>
        <p:txBody>
          <a:bodyPr wrap="square">
            <a:spAutoFit/>
          </a:bodyPr>
          <a:lstStyle/>
          <a:p>
            <a:pPr marL="457200" indent="-457200" algn="just">
              <a:spcBef>
                <a:spcPts val="1200"/>
              </a:spcBef>
              <a:spcAft>
                <a:spcPts val="1200"/>
              </a:spcAft>
              <a:buFont typeface="Wingdings" panose="05000000000000000000" pitchFamily="2" charset="2"/>
              <a:buChar char="§"/>
            </a:pPr>
            <a:r>
              <a:rPr lang="tr-TR" altLang="tr-TR" sz="3200" dirty="0">
                <a:solidFill>
                  <a:schemeClr val="bg1"/>
                </a:solidFill>
                <a:latin typeface="Calibri" panose="020F0502020204030204" pitchFamily="34" charset="0"/>
                <a:ea typeface="ＭＳ Ｐゴシック" pitchFamily="34" charset="-128"/>
                <a:cs typeface="Calibri" panose="020F0502020204030204" pitchFamily="34" charset="0"/>
              </a:rPr>
              <a:t>Bir salondaki sınavın kurallara uygun biçimde yapılmadığını veya kopya girişiminde bulunulduğunu </a:t>
            </a:r>
            <a:r>
              <a:rPr lang="tr-TR" altLang="tr-TR" sz="3200" b="1" dirty="0">
                <a:solidFill>
                  <a:schemeClr val="bg1"/>
                </a:solidFill>
                <a:latin typeface="Calibri" panose="020F0502020204030204" pitchFamily="34" charset="0"/>
                <a:ea typeface="ＭＳ Ｐゴシック" pitchFamily="34" charset="-128"/>
                <a:cs typeface="Calibri" panose="020F0502020204030204" pitchFamily="34" charset="0"/>
              </a:rPr>
              <a:t>raporunda bildirdiği </a:t>
            </a:r>
            <a:r>
              <a:rPr lang="tr-TR" altLang="tr-TR" sz="3200" dirty="0">
                <a:solidFill>
                  <a:schemeClr val="bg1"/>
                </a:solidFill>
                <a:latin typeface="Calibri" panose="020F0502020204030204" pitchFamily="34" charset="0"/>
                <a:ea typeface="ＭＳ Ｐゴシック" pitchFamily="34" charset="-128"/>
                <a:cs typeface="Calibri" panose="020F0502020204030204" pitchFamily="34" charset="0"/>
              </a:rPr>
              <a:t>takdirde ÖSYM Yönetim Kurulu, belirtilen salonda sınava giren adayların bazılarının veya tümünün sınavını geçersiz sayabilir.</a:t>
            </a:r>
          </a:p>
          <a:p>
            <a:pPr marL="457200" indent="-457200" algn="just">
              <a:spcBef>
                <a:spcPts val="1200"/>
              </a:spcBef>
              <a:spcAft>
                <a:spcPts val="1200"/>
              </a:spcAft>
              <a:buFont typeface="Wingdings" panose="05000000000000000000" pitchFamily="2" charset="2"/>
              <a:buChar char="§"/>
            </a:pPr>
            <a:r>
              <a:rPr lang="tr-TR" altLang="tr-TR" sz="3200" dirty="0">
                <a:solidFill>
                  <a:schemeClr val="bg1"/>
                </a:solidFill>
                <a:latin typeface="Calibri" panose="020F0502020204030204" pitchFamily="34" charset="0"/>
                <a:ea typeface="ＭＳ Ｐゴシック" pitchFamily="34" charset="-128"/>
                <a:cs typeface="Calibri" panose="020F0502020204030204" pitchFamily="34" charset="0"/>
              </a:rPr>
              <a:t>Son görev yaptığı binada sınavın bitiş sürecine (sınav evrakının şehir içi nakil kuryesine teslim edilmesi dahil) refakat eder. </a:t>
            </a:r>
          </a:p>
          <a:p>
            <a:pPr marL="457200" indent="-457200" algn="just">
              <a:spcBef>
                <a:spcPts val="1200"/>
              </a:spcBef>
              <a:spcAft>
                <a:spcPts val="1200"/>
              </a:spcAft>
              <a:buFont typeface="Wingdings" panose="05000000000000000000" pitchFamily="2" charset="2"/>
              <a:buChar char="§"/>
            </a:pPr>
            <a:r>
              <a:rPr lang="tr-TR" altLang="tr-TR" sz="3200" dirty="0">
                <a:solidFill>
                  <a:schemeClr val="bg1"/>
                </a:solidFill>
                <a:latin typeface="Calibri" panose="020F0502020204030204" pitchFamily="34" charset="0"/>
                <a:ea typeface="ＭＳ Ｐゴシック" pitchFamily="34" charset="-128"/>
                <a:cs typeface="Calibri" panose="020F0502020204030204" pitchFamily="34" charset="0"/>
              </a:rPr>
              <a:t>Sınav süresi tamamlanmadan sınav merkezinden ayrılamaz.</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110</a:t>
            </a:fld>
            <a:endParaRPr lang="tr-TR" dirty="0"/>
          </a:p>
        </p:txBody>
      </p:sp>
      <p:sp>
        <p:nvSpPr>
          <p:cNvPr id="6" name="Unvan 1">
            <a:extLst>
              <a:ext uri="{FF2B5EF4-FFF2-40B4-BE49-F238E27FC236}">
                <a16:creationId xmlns:a16="http://schemas.microsoft.com/office/drawing/2014/main" xmlns="" id="{5F68A3E3-4F89-492A-99C7-5EC4B3BA0EFE}"/>
              </a:ext>
            </a:extLst>
          </p:cNvPr>
          <p:cNvSpPr txBox="1">
            <a:spLocks/>
          </p:cNvSpPr>
          <p:nvPr/>
        </p:nvSpPr>
        <p:spPr>
          <a:xfrm>
            <a:off x="2139351" y="382022"/>
            <a:ext cx="9455187" cy="78254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ÖSYM TEMSİLCİSİ</a:t>
            </a:r>
          </a:p>
        </p:txBody>
      </p:sp>
    </p:spTree>
    <p:extLst>
      <p:ext uri="{BB962C8B-B14F-4D97-AF65-F5344CB8AC3E}">
        <p14:creationId xmlns:p14="http://schemas.microsoft.com/office/powerpoint/2010/main" val="26247180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694450"/>
            <a:ext cx="12192000"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800"/>
              </a:spcBef>
              <a:defRPr/>
            </a:pP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GÜVENLİK GÖREVLİSİ</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111</a:t>
            </a:fld>
            <a:endParaRPr lang="en-US" dirty="0"/>
          </a:p>
        </p:txBody>
      </p:sp>
    </p:spTree>
    <p:extLst>
      <p:ext uri="{BB962C8B-B14F-4D97-AF65-F5344CB8AC3E}">
        <p14:creationId xmlns:p14="http://schemas.microsoft.com/office/powerpoint/2010/main" val="23630887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Unvan 1">
            <a:extLst>
              <a:ext uri="{FF2B5EF4-FFF2-40B4-BE49-F238E27FC236}">
                <a16:creationId xmlns:a16="http://schemas.microsoft.com/office/drawing/2014/main" xmlns="" id="{79BD2573-5334-E64F-B11A-18C13DD43EBC}"/>
              </a:ext>
            </a:extLst>
          </p:cNvPr>
          <p:cNvSpPr txBox="1">
            <a:spLocks/>
          </p:cNvSpPr>
          <p:nvPr/>
        </p:nvSpPr>
        <p:spPr>
          <a:xfrm>
            <a:off x="2130725" y="484079"/>
            <a:ext cx="9463813" cy="620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GÜVENLİK GÖREVLİSİ</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112</a:t>
            </a:fld>
            <a:endParaRPr lang="tr-TR" dirty="0"/>
          </a:p>
        </p:txBody>
      </p:sp>
      <p:sp>
        <p:nvSpPr>
          <p:cNvPr id="7" name="Dikdörtgen 6">
            <a:extLst>
              <a:ext uri="{FF2B5EF4-FFF2-40B4-BE49-F238E27FC236}">
                <a16:creationId xmlns:a16="http://schemas.microsoft.com/office/drawing/2014/main" xmlns="" id="{CB761345-5408-4524-A189-1AAE2AF5097C}"/>
              </a:ext>
            </a:extLst>
          </p:cNvPr>
          <p:cNvSpPr/>
          <p:nvPr/>
        </p:nvSpPr>
        <p:spPr>
          <a:xfrm>
            <a:off x="724988" y="1553696"/>
            <a:ext cx="5371012" cy="5262979"/>
          </a:xfrm>
          <a:prstGeom prst="rect">
            <a:avLst/>
          </a:prstGeom>
        </p:spPr>
        <p:txBody>
          <a:bodyPr wrap="square">
            <a:spAutoFit/>
          </a:bodyPr>
          <a:lstStyle/>
          <a:p>
            <a:pPr algn="just"/>
            <a:r>
              <a:rPr lang="tr-TR" sz="2400" dirty="0">
                <a:solidFill>
                  <a:schemeClr val="bg1"/>
                </a:solidFill>
                <a:latin typeface="Calibri" panose="020F0502020204030204" pitchFamily="34" charset="0"/>
                <a:cs typeface="Calibri" panose="020F0502020204030204" pitchFamily="34" charset="0"/>
              </a:rPr>
              <a:t>Bina Sınav Sorumlusu ve diğer görevliler (hizmetliler dahil) ile adayların </a:t>
            </a:r>
            <a:r>
              <a:rPr lang="tr-TR" sz="2400" dirty="0">
                <a:solidFill>
                  <a:srgbClr val="C00000"/>
                </a:solidFill>
                <a:latin typeface="Calibri" panose="020F0502020204030204" pitchFamily="34" charset="0"/>
                <a:cs typeface="Calibri" panose="020F0502020204030204" pitchFamily="34" charset="0"/>
              </a:rPr>
              <a:t>elle </a:t>
            </a:r>
            <a:r>
              <a:rPr lang="es-ES" sz="2400" dirty="0">
                <a:solidFill>
                  <a:srgbClr val="C00000"/>
                </a:solidFill>
                <a:latin typeface="Calibri" panose="020F0502020204030204" pitchFamily="34" charset="0"/>
                <a:cs typeface="Calibri" panose="020F0502020204030204" pitchFamily="34" charset="0"/>
              </a:rPr>
              <a:t>ve/veya aynı zamanda ÖSYM tarafından temin edilen ses modu açık olan</a:t>
            </a:r>
            <a:r>
              <a:rPr lang="tr-TR" sz="2400" dirty="0">
                <a:solidFill>
                  <a:srgbClr val="C00000"/>
                </a:solidFill>
                <a:latin typeface="Calibri" panose="020F0502020204030204" pitchFamily="34" charset="0"/>
                <a:cs typeface="Calibri" panose="020F0502020204030204" pitchFamily="34" charset="0"/>
              </a:rPr>
              <a:t> el </a:t>
            </a:r>
            <a:r>
              <a:rPr lang="tr-TR" sz="2400" dirty="0" err="1">
                <a:solidFill>
                  <a:srgbClr val="C00000"/>
                </a:solidFill>
                <a:latin typeface="Calibri" panose="020F0502020204030204" pitchFamily="34" charset="0"/>
                <a:cs typeface="Calibri" panose="020F0502020204030204" pitchFamily="34" charset="0"/>
              </a:rPr>
              <a:t>dedektörü</a:t>
            </a:r>
            <a:r>
              <a:rPr lang="tr-TR" sz="2400" dirty="0">
                <a:solidFill>
                  <a:srgbClr val="C00000"/>
                </a:solidFill>
                <a:latin typeface="Calibri" panose="020F0502020204030204" pitchFamily="34" charset="0"/>
                <a:cs typeface="Calibri" panose="020F0502020204030204" pitchFamily="34" charset="0"/>
              </a:rPr>
              <a:t> ile </a:t>
            </a:r>
            <a:r>
              <a:rPr lang="tr-TR" sz="2400" dirty="0">
                <a:solidFill>
                  <a:schemeClr val="bg1"/>
                </a:solidFill>
                <a:latin typeface="Calibri" panose="020F0502020204030204" pitchFamily="34" charset="0"/>
                <a:cs typeface="Calibri" panose="020F0502020204030204" pitchFamily="34" charset="0"/>
              </a:rPr>
              <a:t>üst kontrollerini/aramalarını yaparak sınav binasına alacaktır.</a:t>
            </a:r>
          </a:p>
          <a:p>
            <a:pPr algn="just"/>
            <a:endParaRPr lang="tr-TR" sz="2400" dirty="0">
              <a:solidFill>
                <a:schemeClr val="bg1"/>
              </a:solidFill>
              <a:latin typeface="Calibri" panose="020F0502020204030204" pitchFamily="34" charset="0"/>
              <a:cs typeface="Calibri" panose="020F0502020204030204" pitchFamily="34" charset="0"/>
            </a:endParaRPr>
          </a:p>
          <a:p>
            <a:pPr algn="just"/>
            <a:r>
              <a:rPr lang="tr-TR" sz="2400" dirty="0">
                <a:solidFill>
                  <a:schemeClr val="bg1"/>
                </a:solidFill>
                <a:latin typeface="Calibri" panose="020F0502020204030204" pitchFamily="34" charset="0"/>
                <a:cs typeface="Calibri" panose="020F0502020204030204" pitchFamily="34" charset="0"/>
              </a:rPr>
              <a:t>Sınav binası giriş kapıları saat </a:t>
            </a:r>
            <a:r>
              <a:rPr lang="tr-TR" sz="2400" b="1" dirty="0">
                <a:solidFill>
                  <a:schemeClr val="bg1"/>
                </a:solidFill>
                <a:latin typeface="Calibri" panose="020F0502020204030204" pitchFamily="34" charset="0"/>
                <a:cs typeface="Calibri" panose="020F0502020204030204" pitchFamily="34" charset="0"/>
              </a:rPr>
              <a:t>10.00 bitiminde </a:t>
            </a:r>
            <a:r>
              <a:rPr lang="tr-TR" sz="2400" dirty="0">
                <a:solidFill>
                  <a:schemeClr val="bg1"/>
                </a:solidFill>
                <a:latin typeface="Calibri" panose="020F0502020204030204" pitchFamily="34" charset="0"/>
                <a:cs typeface="Calibri" panose="020F0502020204030204" pitchFamily="34" charset="0"/>
              </a:rPr>
              <a:t>kapatılacak ve daha sonra gelen aday her ne sebeple olursa olsun </a:t>
            </a:r>
            <a:r>
              <a:rPr lang="tr-TR" sz="2400" b="1" dirty="0">
                <a:solidFill>
                  <a:schemeClr val="bg1"/>
                </a:solidFill>
                <a:latin typeface="Calibri" panose="020F0502020204030204" pitchFamily="34" charset="0"/>
                <a:cs typeface="Calibri" panose="020F0502020204030204" pitchFamily="34" charset="0"/>
              </a:rPr>
              <a:t>sınav binasına alınmayacaktır. Bina girişleri kilitlenecektir.</a:t>
            </a:r>
            <a:endParaRPr lang="tr-TR" sz="2400" dirty="0">
              <a:solidFill>
                <a:schemeClr val="bg1"/>
              </a:solidFill>
              <a:latin typeface="Calibri" panose="020F0502020204030204" pitchFamily="34" charset="0"/>
              <a:cs typeface="Calibri" panose="020F0502020204030204" pitchFamily="34" charset="0"/>
            </a:endParaRPr>
          </a:p>
          <a:p>
            <a:pPr algn="just"/>
            <a:endParaRPr lang="tr-TR" sz="2400" dirty="0">
              <a:solidFill>
                <a:schemeClr val="bg1"/>
              </a:solidFill>
              <a:latin typeface="Calibri" panose="020F0502020204030204" pitchFamily="34" charset="0"/>
              <a:cs typeface="Calibri" panose="020F0502020204030204" pitchFamily="34" charset="0"/>
            </a:endParaRPr>
          </a:p>
          <a:p>
            <a:pPr algn="just"/>
            <a:endParaRPr lang="tr-TR" sz="2400" dirty="0">
              <a:solidFill>
                <a:schemeClr val="bg1"/>
              </a:solidFill>
            </a:endParaRPr>
          </a:p>
        </p:txBody>
      </p:sp>
      <p:pic>
        <p:nvPicPr>
          <p:cNvPr id="2" name="Resim 1">
            <a:extLst>
              <a:ext uri="{FF2B5EF4-FFF2-40B4-BE49-F238E27FC236}">
                <a16:creationId xmlns:a16="http://schemas.microsoft.com/office/drawing/2014/main" xmlns="" id="{504183C7-2657-4E2A-BACA-AA411E759889}"/>
              </a:ext>
            </a:extLst>
          </p:cNvPr>
          <p:cNvPicPr>
            <a:picLocks noChangeAspect="1"/>
          </p:cNvPicPr>
          <p:nvPr/>
        </p:nvPicPr>
        <p:blipFill>
          <a:blip r:embed="rId2"/>
          <a:stretch>
            <a:fillRect/>
          </a:stretch>
        </p:blipFill>
        <p:spPr>
          <a:xfrm>
            <a:off x="6096000" y="1668636"/>
            <a:ext cx="5783129" cy="3182474"/>
          </a:xfrm>
          <a:prstGeom prst="rect">
            <a:avLst/>
          </a:prstGeom>
        </p:spPr>
      </p:pic>
      <p:pic>
        <p:nvPicPr>
          <p:cNvPr id="4" name="Resim 3">
            <a:extLst>
              <a:ext uri="{FF2B5EF4-FFF2-40B4-BE49-F238E27FC236}">
                <a16:creationId xmlns:a16="http://schemas.microsoft.com/office/drawing/2014/main" xmlns="" id="{C311C7D3-2BBF-40EC-862A-251BD154B9B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flipH="1">
            <a:off x="42905" y="4693920"/>
            <a:ext cx="724988" cy="724988"/>
          </a:xfrm>
          <a:prstGeom prst="rect">
            <a:avLst/>
          </a:prstGeom>
        </p:spPr>
      </p:pic>
    </p:spTree>
    <p:extLst>
      <p:ext uri="{BB962C8B-B14F-4D97-AF65-F5344CB8AC3E}">
        <p14:creationId xmlns:p14="http://schemas.microsoft.com/office/powerpoint/2010/main" val="3176932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129540" y="1535239"/>
            <a:ext cx="11932920" cy="1815882"/>
          </a:xfrm>
          <a:prstGeom prst="rect">
            <a:avLst/>
          </a:prstGeom>
        </p:spPr>
        <p:txBody>
          <a:bodyPr wrap="square">
            <a:spAutoFit/>
          </a:bodyPr>
          <a:lstStyle/>
          <a:p>
            <a:pPr lvl="1" algn="just">
              <a:spcBef>
                <a:spcPts val="1200"/>
              </a:spcBef>
              <a:spcAft>
                <a:spcPts val="1200"/>
              </a:spcAft>
            </a:pPr>
            <a:r>
              <a:rPr lang="tr-TR" sz="2800" dirty="0">
                <a:solidFill>
                  <a:schemeClr val="bg1"/>
                </a:solidFill>
                <a:latin typeface="Calibri" panose="020F0502020204030204" pitchFamily="34" charset="0"/>
                <a:cs typeface="Calibri" panose="020F0502020204030204" pitchFamily="34" charset="0"/>
              </a:rPr>
              <a:t>Sınav yapılan binalarda sınav güvenliğinin sağlanması, bina girişlerinde aday ve görevlilerin üst aramalarının yapılması ve sınavın güvenli bir şekilde gerçekleşmesi için sınav merkezinin bulunduğu İl/İlçe Emniyet Müdürlüklerince aday sayısına göre Bina Güvenlik Görevlileri görevlendirilir.</a:t>
            </a:r>
            <a:endPar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endParaRPr>
          </a:p>
        </p:txBody>
      </p:sp>
      <p:sp>
        <p:nvSpPr>
          <p:cNvPr id="9" name="Unvan 1">
            <a:extLst>
              <a:ext uri="{FF2B5EF4-FFF2-40B4-BE49-F238E27FC236}">
                <a16:creationId xmlns:a16="http://schemas.microsoft.com/office/drawing/2014/main" xmlns="" id="{79BD2573-5334-E64F-B11A-18C13DD43EBC}"/>
              </a:ext>
            </a:extLst>
          </p:cNvPr>
          <p:cNvSpPr txBox="1">
            <a:spLocks/>
          </p:cNvSpPr>
          <p:nvPr/>
        </p:nvSpPr>
        <p:spPr>
          <a:xfrm>
            <a:off x="2130725" y="484079"/>
            <a:ext cx="9463813" cy="620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GÜVENLİK GÖREVLİSİ</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113</a:t>
            </a:fld>
            <a:endParaRPr lang="tr-TR" dirty="0"/>
          </a:p>
        </p:txBody>
      </p:sp>
      <p:graphicFrame>
        <p:nvGraphicFramePr>
          <p:cNvPr id="3" name="Tablo 2">
            <a:extLst>
              <a:ext uri="{FF2B5EF4-FFF2-40B4-BE49-F238E27FC236}">
                <a16:creationId xmlns:a16="http://schemas.microsoft.com/office/drawing/2014/main" xmlns="" id="{E3916B2A-D72B-4DDF-B503-E5C50455AAD1}"/>
              </a:ext>
            </a:extLst>
          </p:cNvPr>
          <p:cNvGraphicFramePr>
            <a:graphicFrameLocks noGrp="1"/>
          </p:cNvGraphicFramePr>
          <p:nvPr>
            <p:extLst>
              <p:ext uri="{D42A27DB-BD31-4B8C-83A1-F6EECF244321}">
                <p14:modId xmlns:p14="http://schemas.microsoft.com/office/powerpoint/2010/main" val="2839775300"/>
              </p:ext>
            </p:extLst>
          </p:nvPr>
        </p:nvGraphicFramePr>
        <p:xfrm>
          <a:off x="3464366" y="3697357"/>
          <a:ext cx="4152170" cy="2566836"/>
        </p:xfrm>
        <a:graphic>
          <a:graphicData uri="http://schemas.openxmlformats.org/drawingml/2006/table">
            <a:tbl>
              <a:tblPr/>
              <a:tblGrid>
                <a:gridCol w="1446885">
                  <a:extLst>
                    <a:ext uri="{9D8B030D-6E8A-4147-A177-3AD203B41FA5}">
                      <a16:colId xmlns:a16="http://schemas.microsoft.com/office/drawing/2014/main" xmlns="" val="3854067551"/>
                    </a:ext>
                  </a:extLst>
                </a:gridCol>
                <a:gridCol w="2705285">
                  <a:extLst>
                    <a:ext uri="{9D8B030D-6E8A-4147-A177-3AD203B41FA5}">
                      <a16:colId xmlns:a16="http://schemas.microsoft.com/office/drawing/2014/main" xmlns="" val="1484097249"/>
                    </a:ext>
                  </a:extLst>
                </a:gridCol>
              </a:tblGrid>
              <a:tr h="427806">
                <a:tc>
                  <a:txBody>
                    <a:bodyPr/>
                    <a:lstStyle/>
                    <a:p>
                      <a:pPr algn="ctr" fontAlgn="b"/>
                      <a:r>
                        <a:rPr lang="tr-TR" sz="1600" b="1" i="0" u="none" strike="noStrike" dirty="0">
                          <a:solidFill>
                            <a:srgbClr val="000000"/>
                          </a:solidFill>
                          <a:effectLst/>
                          <a:latin typeface="Calibri" panose="020F0502020204030204" pitchFamily="34" charset="0"/>
                        </a:rPr>
                        <a:t>Aday Sayısı</a:t>
                      </a:r>
                    </a:p>
                  </a:txBody>
                  <a:tcPr marL="9525" marR="9525" marT="9525" marB="0" anchor="b">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solidFill>
                      <a:srgbClr val="9BC2E6"/>
                    </a:solidFill>
                  </a:tcPr>
                </a:tc>
                <a:tc>
                  <a:txBody>
                    <a:bodyPr/>
                    <a:lstStyle/>
                    <a:p>
                      <a:pPr algn="ctr" fontAlgn="b"/>
                      <a:r>
                        <a:rPr lang="tr-TR" sz="1600" b="1" i="0" u="none" strike="noStrike" dirty="0">
                          <a:solidFill>
                            <a:srgbClr val="000000"/>
                          </a:solidFill>
                          <a:effectLst/>
                          <a:latin typeface="Calibri" panose="020F0502020204030204" pitchFamily="34" charset="0"/>
                        </a:rPr>
                        <a:t>Güvenlik Görevlisi Sayısı </a:t>
                      </a:r>
                    </a:p>
                  </a:txBody>
                  <a:tcPr marL="9525" marR="9525" marT="9525" marB="0" anchor="b">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solidFill>
                      <a:srgbClr val="9BC2E6"/>
                    </a:solidFill>
                  </a:tcPr>
                </a:tc>
                <a:extLst>
                  <a:ext uri="{0D108BD9-81ED-4DB2-BD59-A6C34878D82A}">
                    <a16:rowId xmlns:a16="http://schemas.microsoft.com/office/drawing/2014/main" xmlns="" val="3791150076"/>
                  </a:ext>
                </a:extLst>
              </a:tr>
              <a:tr h="427806">
                <a:tc>
                  <a:txBody>
                    <a:bodyPr/>
                    <a:lstStyle/>
                    <a:p>
                      <a:pPr algn="ctr" fontAlgn="b"/>
                      <a:r>
                        <a:rPr lang="tr-TR" sz="1100" b="1" i="0" u="none" strike="noStrike" dirty="0">
                          <a:solidFill>
                            <a:srgbClr val="000000"/>
                          </a:solidFill>
                          <a:effectLst/>
                          <a:latin typeface="Calibri" panose="020F0502020204030204" pitchFamily="34" charset="0"/>
                        </a:rPr>
                        <a:t>0-350</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solidFill>
                      <a:srgbClr val="CCFFFF"/>
                    </a:solidFill>
                  </a:tcPr>
                </a:tc>
                <a:tc>
                  <a:txBody>
                    <a:bodyPr/>
                    <a:lstStyle/>
                    <a:p>
                      <a:pPr algn="ctr" fontAlgn="b"/>
                      <a:r>
                        <a:rPr lang="tr-TR" sz="1100" b="1" i="0" u="none" strike="noStrike" dirty="0">
                          <a:solidFill>
                            <a:srgbClr val="000000"/>
                          </a:solidFill>
                          <a:effectLst/>
                          <a:latin typeface="Calibri" panose="020F0502020204030204" pitchFamily="34" charset="0"/>
                        </a:rPr>
                        <a:t>2</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solidFill>
                      <a:srgbClr val="CCFFFF"/>
                    </a:solidFill>
                  </a:tcPr>
                </a:tc>
                <a:extLst>
                  <a:ext uri="{0D108BD9-81ED-4DB2-BD59-A6C34878D82A}">
                    <a16:rowId xmlns:a16="http://schemas.microsoft.com/office/drawing/2014/main" xmlns="" val="3558049366"/>
                  </a:ext>
                </a:extLst>
              </a:tr>
              <a:tr h="427806">
                <a:tc>
                  <a:txBody>
                    <a:bodyPr/>
                    <a:lstStyle/>
                    <a:p>
                      <a:pPr algn="ctr" fontAlgn="b"/>
                      <a:r>
                        <a:rPr lang="tr-TR" sz="1100" b="1" i="0" u="none" strike="noStrike" dirty="0">
                          <a:solidFill>
                            <a:srgbClr val="000000"/>
                          </a:solidFill>
                          <a:effectLst/>
                          <a:latin typeface="Calibri" panose="020F0502020204030204" pitchFamily="34" charset="0"/>
                        </a:rPr>
                        <a:t>351-600</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tc>
                  <a:txBody>
                    <a:bodyPr/>
                    <a:lstStyle/>
                    <a:p>
                      <a:pPr algn="ctr" fontAlgn="b"/>
                      <a:r>
                        <a:rPr lang="tr-TR" sz="1100" b="1" i="0" u="none" strike="noStrike" dirty="0">
                          <a:solidFill>
                            <a:srgbClr val="000000"/>
                          </a:solidFill>
                          <a:effectLst/>
                          <a:latin typeface="Calibri" panose="020F0502020204030204" pitchFamily="34" charset="0"/>
                        </a:rPr>
                        <a:t>4</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extLst>
                  <a:ext uri="{0D108BD9-81ED-4DB2-BD59-A6C34878D82A}">
                    <a16:rowId xmlns:a16="http://schemas.microsoft.com/office/drawing/2014/main" xmlns="" val="1914485074"/>
                  </a:ext>
                </a:extLst>
              </a:tr>
              <a:tr h="427806">
                <a:tc>
                  <a:txBody>
                    <a:bodyPr/>
                    <a:lstStyle/>
                    <a:p>
                      <a:pPr algn="ctr" fontAlgn="b"/>
                      <a:r>
                        <a:rPr lang="tr-TR" sz="1100" b="1" i="0" u="none" strike="noStrike">
                          <a:solidFill>
                            <a:srgbClr val="000000"/>
                          </a:solidFill>
                          <a:effectLst/>
                          <a:latin typeface="Calibri" panose="020F0502020204030204" pitchFamily="34" charset="0"/>
                        </a:rPr>
                        <a:t>601-900</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solidFill>
                      <a:srgbClr val="CCFFFF"/>
                    </a:solidFill>
                  </a:tcPr>
                </a:tc>
                <a:tc>
                  <a:txBody>
                    <a:bodyPr/>
                    <a:lstStyle/>
                    <a:p>
                      <a:pPr algn="ctr" fontAlgn="b"/>
                      <a:r>
                        <a:rPr lang="tr-TR" sz="1100" b="1" i="0" u="none" strike="noStrike" dirty="0">
                          <a:solidFill>
                            <a:srgbClr val="000000"/>
                          </a:solidFill>
                          <a:effectLst/>
                          <a:latin typeface="Calibri" panose="020F0502020204030204" pitchFamily="34" charset="0"/>
                        </a:rPr>
                        <a:t>6</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solidFill>
                      <a:srgbClr val="CCFFFF"/>
                    </a:solidFill>
                  </a:tcPr>
                </a:tc>
                <a:extLst>
                  <a:ext uri="{0D108BD9-81ED-4DB2-BD59-A6C34878D82A}">
                    <a16:rowId xmlns:a16="http://schemas.microsoft.com/office/drawing/2014/main" xmlns="" val="3781480211"/>
                  </a:ext>
                </a:extLst>
              </a:tr>
              <a:tr h="427806">
                <a:tc>
                  <a:txBody>
                    <a:bodyPr/>
                    <a:lstStyle/>
                    <a:p>
                      <a:pPr algn="ctr" fontAlgn="b"/>
                      <a:r>
                        <a:rPr lang="tr-TR" sz="1100" b="1" i="0" u="none" strike="noStrike">
                          <a:solidFill>
                            <a:srgbClr val="000000"/>
                          </a:solidFill>
                          <a:effectLst/>
                          <a:latin typeface="Calibri" panose="020F0502020204030204" pitchFamily="34" charset="0"/>
                        </a:rPr>
                        <a:t>901-1200</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tc>
                  <a:txBody>
                    <a:bodyPr/>
                    <a:lstStyle/>
                    <a:p>
                      <a:pPr algn="ctr" fontAlgn="b"/>
                      <a:r>
                        <a:rPr lang="tr-TR" sz="1100" b="1" i="0" u="none" strike="noStrike" dirty="0">
                          <a:solidFill>
                            <a:srgbClr val="000000"/>
                          </a:solidFill>
                          <a:effectLst/>
                          <a:latin typeface="Calibri" panose="020F0502020204030204" pitchFamily="34" charset="0"/>
                        </a:rPr>
                        <a:t>8</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extLst>
                  <a:ext uri="{0D108BD9-81ED-4DB2-BD59-A6C34878D82A}">
                    <a16:rowId xmlns:a16="http://schemas.microsoft.com/office/drawing/2014/main" xmlns="" val="3243806924"/>
                  </a:ext>
                </a:extLst>
              </a:tr>
              <a:tr h="427806">
                <a:tc>
                  <a:txBody>
                    <a:bodyPr/>
                    <a:lstStyle/>
                    <a:p>
                      <a:pPr algn="ctr" fontAlgn="b"/>
                      <a:r>
                        <a:rPr lang="tr-TR" sz="1100" b="1" i="0" u="none" strike="noStrike">
                          <a:solidFill>
                            <a:srgbClr val="000000"/>
                          </a:solidFill>
                          <a:effectLst/>
                          <a:latin typeface="Calibri" panose="020F0502020204030204" pitchFamily="34" charset="0"/>
                        </a:rPr>
                        <a:t>1201 ve üzeri</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solidFill>
                      <a:srgbClr val="CCFFFF"/>
                    </a:solidFill>
                  </a:tcPr>
                </a:tc>
                <a:tc>
                  <a:txBody>
                    <a:bodyPr/>
                    <a:lstStyle/>
                    <a:p>
                      <a:pPr algn="ctr" fontAlgn="b"/>
                      <a:r>
                        <a:rPr lang="tr-TR" sz="1100" b="1" i="0" u="none" strike="noStrike" dirty="0">
                          <a:solidFill>
                            <a:srgbClr val="000000"/>
                          </a:solidFill>
                          <a:effectLst/>
                          <a:latin typeface="Calibri" panose="020F0502020204030204" pitchFamily="34" charset="0"/>
                        </a:rPr>
                        <a:t>10</a:t>
                      </a:r>
                    </a:p>
                  </a:txBody>
                  <a:tcPr marL="9525" marR="9525" marT="9525" marB="0" anchor="ctr">
                    <a:lnL w="6350" cap="flat" cmpd="sng" algn="ctr">
                      <a:solidFill>
                        <a:srgbClr val="ED7D31"/>
                      </a:solidFill>
                      <a:prstDash val="solid"/>
                      <a:round/>
                      <a:headEnd type="none" w="med" len="med"/>
                      <a:tailEnd type="none" w="med" len="med"/>
                    </a:lnL>
                    <a:lnR w="6350" cap="flat" cmpd="sng" algn="ctr">
                      <a:solidFill>
                        <a:srgbClr val="ED7D31"/>
                      </a:solidFill>
                      <a:prstDash val="solid"/>
                      <a:round/>
                      <a:headEnd type="none" w="med" len="med"/>
                      <a:tailEnd type="none" w="med" len="med"/>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solidFill>
                      <a:srgbClr val="CCFFFF"/>
                    </a:solidFill>
                  </a:tcPr>
                </a:tc>
                <a:extLst>
                  <a:ext uri="{0D108BD9-81ED-4DB2-BD59-A6C34878D82A}">
                    <a16:rowId xmlns:a16="http://schemas.microsoft.com/office/drawing/2014/main" xmlns="" val="1921129450"/>
                  </a:ext>
                </a:extLst>
              </a:tr>
            </a:tbl>
          </a:graphicData>
        </a:graphic>
      </p:graphicFrame>
    </p:spTree>
    <p:extLst>
      <p:ext uri="{BB962C8B-B14F-4D97-AF65-F5344CB8AC3E}">
        <p14:creationId xmlns:p14="http://schemas.microsoft.com/office/powerpoint/2010/main" val="3924921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738554" y="1719950"/>
            <a:ext cx="10855984" cy="4278094"/>
          </a:xfrm>
          <a:prstGeom prst="rect">
            <a:avLst/>
          </a:prstGeom>
        </p:spPr>
        <p:txBody>
          <a:bodyPr wrap="square">
            <a:spAutoFit/>
          </a:bodyPr>
          <a:lstStyle/>
          <a:p>
            <a:pPr marL="571500" indent="-571500" algn="just">
              <a:spcBef>
                <a:spcPts val="1200"/>
              </a:spcBef>
              <a:spcAft>
                <a:spcPts val="1200"/>
              </a:spcAft>
              <a:buFont typeface="Wingdings" panose="05000000000000000000" pitchFamily="2" charset="2"/>
              <a:buChar char="§"/>
            </a:pPr>
            <a:r>
              <a:rPr lang="tr-TR" sz="3600" dirty="0">
                <a:solidFill>
                  <a:schemeClr val="bg1"/>
                </a:solidFill>
                <a:latin typeface="Calibri" panose="020F0502020204030204" pitchFamily="34" charset="0"/>
                <a:cs typeface="Calibri" panose="020F0502020204030204" pitchFamily="34" charset="0"/>
              </a:rPr>
              <a:t>Sınavda bina araması ve üst araması yapacak görevliler sınav saatinden </a:t>
            </a:r>
            <a:r>
              <a:rPr lang="tr-TR" sz="3600" u="sng" dirty="0">
                <a:solidFill>
                  <a:srgbClr val="FF0000"/>
                </a:solidFill>
                <a:latin typeface="Calibri" panose="020F0502020204030204" pitchFamily="34" charset="0"/>
                <a:cs typeface="Calibri" panose="020F0502020204030204" pitchFamily="34" charset="0"/>
              </a:rPr>
              <a:t>2 saat 15 dakika önce</a:t>
            </a:r>
            <a:r>
              <a:rPr lang="tr-TR" sz="3600" dirty="0">
                <a:solidFill>
                  <a:srgbClr val="FF0000"/>
                </a:solidFill>
                <a:latin typeface="Calibri" panose="020F0502020204030204" pitchFamily="34" charset="0"/>
                <a:cs typeface="Calibri" panose="020F0502020204030204" pitchFamily="34" charset="0"/>
              </a:rPr>
              <a:t> </a:t>
            </a:r>
            <a:r>
              <a:rPr lang="tr-TR" sz="3600" dirty="0">
                <a:solidFill>
                  <a:schemeClr val="bg1"/>
                </a:solidFill>
                <a:latin typeface="Calibri" panose="020F0502020204030204" pitchFamily="34" charset="0"/>
                <a:cs typeface="Calibri" panose="020F0502020204030204" pitchFamily="34" charset="0"/>
              </a:rPr>
              <a:t>görev yerlerinde olacaktır. </a:t>
            </a:r>
          </a:p>
          <a:p>
            <a:pPr marL="571500" indent="-571500" algn="just">
              <a:spcBef>
                <a:spcPts val="1200"/>
              </a:spcBef>
              <a:spcAft>
                <a:spcPts val="1200"/>
              </a:spcAft>
              <a:buFont typeface="Wingdings" panose="05000000000000000000" pitchFamily="2" charset="2"/>
              <a:buChar char="§"/>
            </a:pPr>
            <a:r>
              <a:rPr lang="tr-TR" sz="3600" dirty="0">
                <a:solidFill>
                  <a:schemeClr val="bg1"/>
                </a:solidFill>
                <a:latin typeface="Calibri" panose="020F0502020204030204" pitchFamily="34" charset="0"/>
                <a:cs typeface="Calibri" panose="020F0502020204030204" pitchFamily="34" charset="0"/>
              </a:rPr>
              <a:t>Güvenlik Görevlileri sınav sürecinde yapmaları gereken görevleri dışında bina giriş kapısında görevlerini yürütecek ve sınav evrakları binadan ayrılana kadar görev yapacaktır.</a:t>
            </a:r>
          </a:p>
        </p:txBody>
      </p:sp>
      <p:sp>
        <p:nvSpPr>
          <p:cNvPr id="7" name="Unvan 1">
            <a:extLst>
              <a:ext uri="{FF2B5EF4-FFF2-40B4-BE49-F238E27FC236}">
                <a16:creationId xmlns:a16="http://schemas.microsoft.com/office/drawing/2014/main" xmlns="" id="{79BD2573-5334-E64F-B11A-18C13DD43EBC}"/>
              </a:ext>
            </a:extLst>
          </p:cNvPr>
          <p:cNvSpPr txBox="1">
            <a:spLocks/>
          </p:cNvSpPr>
          <p:nvPr/>
        </p:nvSpPr>
        <p:spPr>
          <a:xfrm>
            <a:off x="3357950" y="212800"/>
            <a:ext cx="8236588" cy="540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defRPr/>
            </a:pPr>
            <a:r>
              <a:rPr lang="tr-TR" sz="2400" dirty="0">
                <a:latin typeface="Calibri" panose="020F0502020204030204" pitchFamily="34" charset="0"/>
                <a:ea typeface="ＭＳ Ｐゴシック" pitchFamily="34" charset="-128"/>
                <a:cs typeface="Calibri" panose="020F0502020204030204" pitchFamily="34" charset="0"/>
              </a:rPr>
              <a:t>BİNA ÜVENLİK GÖREVLİSİ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114</a:t>
            </a:fld>
            <a:endParaRPr lang="tr-TR" dirty="0"/>
          </a:p>
        </p:txBody>
      </p:sp>
      <p:sp>
        <p:nvSpPr>
          <p:cNvPr id="8" name="Unvan 1">
            <a:extLst>
              <a:ext uri="{FF2B5EF4-FFF2-40B4-BE49-F238E27FC236}">
                <a16:creationId xmlns:a16="http://schemas.microsoft.com/office/drawing/2014/main" xmlns="" id="{83EAB9EF-AF92-4104-B17E-330AA3C7174A}"/>
              </a:ext>
            </a:extLst>
          </p:cNvPr>
          <p:cNvSpPr txBox="1">
            <a:spLocks/>
          </p:cNvSpPr>
          <p:nvPr/>
        </p:nvSpPr>
        <p:spPr>
          <a:xfrm>
            <a:off x="2130725" y="484079"/>
            <a:ext cx="9463813" cy="620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GÜVENLİK GÖREVLİSİ</a:t>
            </a:r>
          </a:p>
        </p:txBody>
      </p:sp>
    </p:spTree>
    <p:extLst>
      <p:ext uri="{BB962C8B-B14F-4D97-AF65-F5344CB8AC3E}">
        <p14:creationId xmlns:p14="http://schemas.microsoft.com/office/powerpoint/2010/main" val="36133817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432567" y="1939680"/>
            <a:ext cx="8089666" cy="3847207"/>
          </a:xfrm>
          <a:prstGeom prst="rect">
            <a:avLst/>
          </a:prstGeom>
        </p:spPr>
        <p:txBody>
          <a:bodyPr wrap="square">
            <a:spAutoFit/>
          </a:bodyPr>
          <a:lstStyle/>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Binalardaki kadın/erkek aday sayıları dikkate alınarak yeterli sayıda Güvenlik </a:t>
            </a:r>
            <a:r>
              <a:rPr lang="tr-TR" sz="2800" dirty="0" err="1">
                <a:solidFill>
                  <a:schemeClr val="bg1"/>
                </a:solidFill>
                <a:latin typeface="Calibri" panose="020F0502020204030204" pitchFamily="34" charset="0"/>
                <a:cs typeface="Calibri" panose="020F0502020204030204" pitchFamily="34" charset="0"/>
              </a:rPr>
              <a:t>Görevlisi’nin</a:t>
            </a:r>
            <a:r>
              <a:rPr lang="tr-TR" sz="2800" dirty="0">
                <a:solidFill>
                  <a:schemeClr val="bg1"/>
                </a:solidFill>
                <a:latin typeface="Calibri" panose="020F0502020204030204" pitchFamily="34" charset="0"/>
                <a:cs typeface="Calibri" panose="020F0502020204030204" pitchFamily="34" charset="0"/>
              </a:rPr>
              <a:t> bulunamadığı durumlarda Bina Sınav Sorumlusu Bina Yedek Görevlilerini görevlendirir.</a:t>
            </a:r>
          </a:p>
          <a:p>
            <a:pPr marL="457200" indent="-457200" algn="just">
              <a:spcBef>
                <a:spcPts val="1200"/>
              </a:spcBef>
              <a:spcAft>
                <a:spcPts val="1200"/>
              </a:spcAft>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Güvenlik Görevlilerine teslim edilmek üzere, </a:t>
            </a:r>
            <a:r>
              <a:rPr lang="tr-TR" sz="2800" dirty="0">
                <a:solidFill>
                  <a:srgbClr val="FF0000"/>
                </a:solidFill>
                <a:latin typeface="Calibri" panose="020F0502020204030204" pitchFamily="34" charset="0"/>
                <a:cs typeface="Calibri" panose="020F0502020204030204" pitchFamily="34" charset="0"/>
              </a:rPr>
              <a:t>2 adet </a:t>
            </a:r>
            <a:r>
              <a:rPr lang="tr-TR" sz="2800" dirty="0">
                <a:solidFill>
                  <a:schemeClr val="bg1"/>
                </a:solidFill>
                <a:latin typeface="Calibri" panose="020F0502020204030204" pitchFamily="34" charset="0"/>
                <a:cs typeface="Calibri" panose="020F0502020204030204" pitchFamily="34" charset="0"/>
              </a:rPr>
              <a:t>Güvenlik Görevlisi Görev Talimatı Kartı, 1 numaralı kırmızı kutu içinde ÖSYM tarafından gönderilmektedir.</a:t>
            </a:r>
            <a:endParaRPr lang="tr-TR" altLang="tr-TR" sz="2800" dirty="0">
              <a:solidFill>
                <a:schemeClr val="bg1"/>
              </a:solidFill>
              <a:latin typeface="Calibri" panose="020F0502020204030204" pitchFamily="34" charset="0"/>
              <a:ea typeface="ＭＳ Ｐゴシック" pitchFamily="34" charset="-128"/>
              <a:cs typeface="Calibri" panose="020F0502020204030204" pitchFamily="34" charset="0"/>
            </a:endParaRPr>
          </a:p>
        </p:txBody>
      </p:sp>
      <p:sp>
        <p:nvSpPr>
          <p:cNvPr id="6" name="Slayt Numarası Yer Tutucusu 5"/>
          <p:cNvSpPr>
            <a:spLocks noGrp="1"/>
          </p:cNvSpPr>
          <p:nvPr>
            <p:ph type="sldNum" sz="quarter" idx="12"/>
          </p:nvPr>
        </p:nvSpPr>
        <p:spPr/>
        <p:txBody>
          <a:bodyPr/>
          <a:lstStyle/>
          <a:p>
            <a:fld id="{5E4DF653-7172-3143-90C0-7F385A2564DE}" type="slidenum">
              <a:rPr lang="tr-TR" smtClean="0"/>
              <a:pPr/>
              <a:t>115</a:t>
            </a:fld>
            <a:endParaRPr lang="tr-TR" dirty="0"/>
          </a:p>
        </p:txBody>
      </p:sp>
      <p:pic>
        <p:nvPicPr>
          <p:cNvPr id="2" name="Resim 1">
            <a:extLst>
              <a:ext uri="{FF2B5EF4-FFF2-40B4-BE49-F238E27FC236}">
                <a16:creationId xmlns:a16="http://schemas.microsoft.com/office/drawing/2014/main" xmlns="" id="{80E28127-5D28-4A5C-BB8A-EB65579FBEF0}"/>
              </a:ext>
            </a:extLst>
          </p:cNvPr>
          <p:cNvPicPr>
            <a:picLocks noChangeAspect="1"/>
          </p:cNvPicPr>
          <p:nvPr/>
        </p:nvPicPr>
        <p:blipFill>
          <a:blip r:embed="rId2"/>
          <a:stretch>
            <a:fillRect/>
          </a:stretch>
        </p:blipFill>
        <p:spPr>
          <a:xfrm>
            <a:off x="8763130" y="998446"/>
            <a:ext cx="3105152" cy="5138194"/>
          </a:xfrm>
          <a:prstGeom prst="rect">
            <a:avLst/>
          </a:prstGeom>
          <a:effectLst>
            <a:outerShdw blurRad="368300" dist="50800" dir="5400000" algn="ctr" rotWithShape="0">
              <a:srgbClr val="000000">
                <a:alpha val="77000"/>
              </a:srgbClr>
            </a:outerShdw>
          </a:effectLst>
        </p:spPr>
      </p:pic>
      <p:sp>
        <p:nvSpPr>
          <p:cNvPr id="8" name="Unvan 1">
            <a:extLst>
              <a:ext uri="{FF2B5EF4-FFF2-40B4-BE49-F238E27FC236}">
                <a16:creationId xmlns:a16="http://schemas.microsoft.com/office/drawing/2014/main" xmlns="" id="{D13796DD-CC2A-4A17-A905-9B769942E784}"/>
              </a:ext>
            </a:extLst>
          </p:cNvPr>
          <p:cNvSpPr txBox="1">
            <a:spLocks/>
          </p:cNvSpPr>
          <p:nvPr/>
        </p:nvSpPr>
        <p:spPr>
          <a:xfrm>
            <a:off x="2130725" y="484079"/>
            <a:ext cx="9463813" cy="620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GÜVENLİK GÖREVLİSİ</a:t>
            </a:r>
          </a:p>
        </p:txBody>
      </p:sp>
    </p:spTree>
    <p:extLst>
      <p:ext uri="{BB962C8B-B14F-4D97-AF65-F5344CB8AC3E}">
        <p14:creationId xmlns:p14="http://schemas.microsoft.com/office/powerpoint/2010/main" val="1606522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fld id="{5E4DF653-7172-3143-90C0-7F385A2564DE}" type="slidenum">
              <a:rPr lang="tr-TR" smtClean="0"/>
              <a:pPr/>
              <a:t>116</a:t>
            </a:fld>
            <a:endParaRPr lang="tr-TR" dirty="0"/>
          </a:p>
        </p:txBody>
      </p:sp>
      <p:sp>
        <p:nvSpPr>
          <p:cNvPr id="11" name="İçerik Yer Tutucusu 2"/>
          <p:cNvSpPr txBox="1">
            <a:spLocks/>
          </p:cNvSpPr>
          <p:nvPr/>
        </p:nvSpPr>
        <p:spPr>
          <a:xfrm>
            <a:off x="706530" y="1967541"/>
            <a:ext cx="6600280" cy="32504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tr-TR" dirty="0">
                <a:solidFill>
                  <a:schemeClr val="bg1"/>
                </a:solidFill>
                <a:latin typeface="Calibri" panose="020F0502020204030204" pitchFamily="34" charset="0"/>
                <a:cs typeface="Calibri" panose="020F0502020204030204" pitchFamily="34" charset="0"/>
              </a:rPr>
              <a:t>Sınav güvenliği ile ilgili tutulması gereken tüm tutanaklar, </a:t>
            </a:r>
            <a:r>
              <a:rPr lang="tr-TR" b="1" dirty="0">
                <a:solidFill>
                  <a:schemeClr val="bg1"/>
                </a:solidFill>
                <a:latin typeface="Calibri" panose="020F0502020204030204" pitchFamily="34" charset="0"/>
                <a:cs typeface="Calibri" panose="020F0502020204030204" pitchFamily="34" charset="0"/>
              </a:rPr>
              <a:t>Bina </a:t>
            </a:r>
            <a:r>
              <a:rPr lang="tr-TR" b="1" dirty="0" err="1">
                <a:solidFill>
                  <a:schemeClr val="bg1"/>
                </a:solidFill>
                <a:latin typeface="Calibri" panose="020F0502020204030204" pitchFamily="34" charset="0"/>
                <a:cs typeface="Calibri" panose="020F0502020204030204" pitchFamily="34" charset="0"/>
              </a:rPr>
              <a:t>Tutanağı’nda</a:t>
            </a:r>
            <a:r>
              <a:rPr lang="tr-TR" b="1" dirty="0">
                <a:solidFill>
                  <a:schemeClr val="bg1"/>
                </a:solidFill>
                <a:latin typeface="Calibri" panose="020F0502020204030204" pitchFamily="34" charset="0"/>
                <a:cs typeface="Calibri" panose="020F0502020204030204" pitchFamily="34" charset="0"/>
              </a:rPr>
              <a:t> </a:t>
            </a:r>
            <a:r>
              <a:rPr lang="tr-TR" dirty="0">
                <a:solidFill>
                  <a:schemeClr val="bg1"/>
                </a:solidFill>
                <a:latin typeface="Calibri" panose="020F0502020204030204" pitchFamily="34" charset="0"/>
                <a:cs typeface="Calibri" panose="020F0502020204030204" pitchFamily="34" charset="0"/>
              </a:rPr>
              <a:t>yer alan </a:t>
            </a:r>
            <a:r>
              <a:rPr lang="tr-TR" b="1" dirty="0">
                <a:solidFill>
                  <a:schemeClr val="bg1"/>
                </a:solidFill>
                <a:latin typeface="Calibri" panose="020F0502020204030204" pitchFamily="34" charset="0"/>
                <a:cs typeface="Calibri" panose="020F0502020204030204" pitchFamily="34" charset="0"/>
              </a:rPr>
              <a:t>Bina Güvenlik Tutanağı</a:t>
            </a:r>
            <a:r>
              <a:rPr lang="tr-TR" dirty="0">
                <a:solidFill>
                  <a:schemeClr val="bg1"/>
                </a:solidFill>
                <a:latin typeface="Calibri" panose="020F0502020204030204" pitchFamily="34" charset="0"/>
                <a:cs typeface="Calibri" panose="020F0502020204030204" pitchFamily="34" charset="0"/>
              </a:rPr>
              <a:t> sayfasına Bina Sınav Sorumlusu ile birlikte yazılacak, güvenlik görevlilerinde kalacak nüsha ayrı kâğıda yazılarak imza altına alınacaktır. </a:t>
            </a:r>
            <a:endParaRPr lang="tr-TR" sz="2800" dirty="0">
              <a:solidFill>
                <a:schemeClr val="bg1"/>
              </a:solidFill>
            </a:endParaRPr>
          </a:p>
        </p:txBody>
      </p:sp>
      <p:pic>
        <p:nvPicPr>
          <p:cNvPr id="2" name="Resim 1">
            <a:extLst>
              <a:ext uri="{FF2B5EF4-FFF2-40B4-BE49-F238E27FC236}">
                <a16:creationId xmlns:a16="http://schemas.microsoft.com/office/drawing/2014/main" xmlns="" id="{1ED5CACF-E3C4-4742-B359-A4F5323A7A83}"/>
              </a:ext>
            </a:extLst>
          </p:cNvPr>
          <p:cNvPicPr>
            <a:picLocks noChangeAspect="1"/>
          </p:cNvPicPr>
          <p:nvPr/>
        </p:nvPicPr>
        <p:blipFill>
          <a:blip r:embed="rId2"/>
          <a:stretch>
            <a:fillRect/>
          </a:stretch>
        </p:blipFill>
        <p:spPr>
          <a:xfrm>
            <a:off x="7553740" y="927315"/>
            <a:ext cx="3673666" cy="5263760"/>
          </a:xfrm>
          <a:prstGeom prst="rect">
            <a:avLst/>
          </a:prstGeom>
          <a:effectLst>
            <a:outerShdw blurRad="304800" dist="50800" dir="5400000" algn="ctr" rotWithShape="0">
              <a:srgbClr val="000000">
                <a:alpha val="79000"/>
              </a:srgbClr>
            </a:outerShdw>
          </a:effectLst>
        </p:spPr>
      </p:pic>
      <p:sp>
        <p:nvSpPr>
          <p:cNvPr id="8" name="Unvan 1">
            <a:extLst>
              <a:ext uri="{FF2B5EF4-FFF2-40B4-BE49-F238E27FC236}">
                <a16:creationId xmlns:a16="http://schemas.microsoft.com/office/drawing/2014/main" xmlns="" id="{F6FA8275-83C5-4087-9EA2-5CA8234ED1ED}"/>
              </a:ext>
            </a:extLst>
          </p:cNvPr>
          <p:cNvSpPr txBox="1">
            <a:spLocks/>
          </p:cNvSpPr>
          <p:nvPr/>
        </p:nvSpPr>
        <p:spPr>
          <a:xfrm>
            <a:off x="2130725" y="484079"/>
            <a:ext cx="9463813" cy="620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GÜVENLİK GÖREVLİSİ</a:t>
            </a:r>
          </a:p>
        </p:txBody>
      </p:sp>
    </p:spTree>
    <p:extLst>
      <p:ext uri="{BB962C8B-B14F-4D97-AF65-F5344CB8AC3E}">
        <p14:creationId xmlns:p14="http://schemas.microsoft.com/office/powerpoint/2010/main" val="963116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fld id="{5E4DF653-7172-3143-90C0-7F385A2564DE}" type="slidenum">
              <a:rPr lang="tr-TR" smtClean="0"/>
              <a:pPr/>
              <a:t>117</a:t>
            </a:fld>
            <a:endParaRPr lang="tr-TR" dirty="0"/>
          </a:p>
        </p:txBody>
      </p:sp>
      <p:sp>
        <p:nvSpPr>
          <p:cNvPr id="11" name="İçerik Yer Tutucusu 2"/>
          <p:cNvSpPr txBox="1">
            <a:spLocks/>
          </p:cNvSpPr>
          <p:nvPr/>
        </p:nvSpPr>
        <p:spPr>
          <a:xfrm>
            <a:off x="615090" y="2644197"/>
            <a:ext cx="6616983" cy="32504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tr-TR" dirty="0">
                <a:solidFill>
                  <a:schemeClr val="bg1"/>
                </a:solidFill>
                <a:latin typeface="Calibri" panose="020F0502020204030204" pitchFamily="34" charset="0"/>
                <a:cs typeface="Calibri" panose="020F0502020204030204" pitchFamily="34" charset="0"/>
              </a:rPr>
              <a:t>Bina Tutanağında </a:t>
            </a:r>
            <a:r>
              <a:rPr lang="tr-TR" dirty="0">
                <a:solidFill>
                  <a:srgbClr val="C00000"/>
                </a:solidFill>
                <a:latin typeface="Calibri" panose="020F0502020204030204" pitchFamily="34" charset="0"/>
                <a:cs typeface="Calibri" panose="020F0502020204030204" pitchFamily="34" charset="0"/>
              </a:rPr>
              <a:t>sınavdan çıkılabilecek süreler dışında</a:t>
            </a:r>
            <a:r>
              <a:rPr lang="tr-TR" dirty="0">
                <a:solidFill>
                  <a:schemeClr val="bg1"/>
                </a:solidFill>
                <a:latin typeface="Calibri" panose="020F0502020204030204" pitchFamily="34" charset="0"/>
                <a:cs typeface="Calibri" panose="020F0502020204030204" pitchFamily="34" charset="0"/>
              </a:rPr>
              <a:t> (Sınav Koordinatörü, Üst Koordinatör, ÖSYM Temsilcisi hariç) hiçbir kişinin sınav binasına giriş ve çıkışına izin verilmeyecektir.</a:t>
            </a:r>
            <a:endParaRPr lang="tr-TR" sz="2800" dirty="0">
              <a:solidFill>
                <a:schemeClr val="bg1"/>
              </a:solidFill>
            </a:endParaRPr>
          </a:p>
        </p:txBody>
      </p:sp>
      <p:sp>
        <p:nvSpPr>
          <p:cNvPr id="8" name="Unvan 1">
            <a:extLst>
              <a:ext uri="{FF2B5EF4-FFF2-40B4-BE49-F238E27FC236}">
                <a16:creationId xmlns:a16="http://schemas.microsoft.com/office/drawing/2014/main" xmlns="" id="{F6FA8275-83C5-4087-9EA2-5CA8234ED1ED}"/>
              </a:ext>
            </a:extLst>
          </p:cNvPr>
          <p:cNvSpPr txBox="1">
            <a:spLocks/>
          </p:cNvSpPr>
          <p:nvPr/>
        </p:nvSpPr>
        <p:spPr>
          <a:xfrm>
            <a:off x="2130725" y="484079"/>
            <a:ext cx="9463813" cy="620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BİNA GÜVENLİK GÖREVLİSİ</a:t>
            </a:r>
          </a:p>
        </p:txBody>
      </p:sp>
      <p:pic>
        <p:nvPicPr>
          <p:cNvPr id="2" name="Resim 1">
            <a:extLst>
              <a:ext uri="{FF2B5EF4-FFF2-40B4-BE49-F238E27FC236}">
                <a16:creationId xmlns:a16="http://schemas.microsoft.com/office/drawing/2014/main" xmlns="" id="{D8776A22-478E-4041-B685-D1B25240CC15}"/>
              </a:ext>
            </a:extLst>
          </p:cNvPr>
          <p:cNvPicPr>
            <a:picLocks noChangeAspect="1"/>
          </p:cNvPicPr>
          <p:nvPr/>
        </p:nvPicPr>
        <p:blipFill>
          <a:blip r:embed="rId2"/>
          <a:stretch>
            <a:fillRect/>
          </a:stretch>
        </p:blipFill>
        <p:spPr>
          <a:xfrm>
            <a:off x="7385729" y="699654"/>
            <a:ext cx="4362926" cy="5712661"/>
          </a:xfrm>
          <a:prstGeom prst="rect">
            <a:avLst/>
          </a:prstGeom>
        </p:spPr>
      </p:pic>
    </p:spTree>
    <p:extLst>
      <p:ext uri="{BB962C8B-B14F-4D97-AF65-F5344CB8AC3E}">
        <p14:creationId xmlns:p14="http://schemas.microsoft.com/office/powerpoint/2010/main" val="4189796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xmlns="" id="{79BD2573-5334-E64F-B11A-18C13DD43EBC}"/>
              </a:ext>
            </a:extLst>
          </p:cNvPr>
          <p:cNvSpPr txBox="1">
            <a:spLocks/>
          </p:cNvSpPr>
          <p:nvPr/>
        </p:nvSpPr>
        <p:spPr>
          <a:xfrm>
            <a:off x="0" y="2687065"/>
            <a:ext cx="12192000" cy="133514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800"/>
              </a:spcBef>
              <a:defRPr/>
            </a:pPr>
            <a:r>
              <a:rPr lang="tr-TR" sz="4800" b="1" dirty="0">
                <a:solidFill>
                  <a:srgbClr val="00206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BİNASINA GİRİŞLE İLGİLİ ÖZEL DURUMLAR</a:t>
            </a:r>
          </a:p>
        </p:txBody>
      </p:sp>
      <p:sp>
        <p:nvSpPr>
          <p:cNvPr id="2" name="Slayt Numarası Yer Tutucusu 1"/>
          <p:cNvSpPr>
            <a:spLocks noGrp="1"/>
          </p:cNvSpPr>
          <p:nvPr>
            <p:ph type="sldNum" sz="quarter" idx="12"/>
          </p:nvPr>
        </p:nvSpPr>
        <p:spPr/>
        <p:txBody>
          <a:bodyPr/>
          <a:lstStyle/>
          <a:p>
            <a:fld id="{D57F1E4F-1CFF-5643-939E-217C01CDF565}" type="slidenum">
              <a:rPr lang="en-US" smtClean="0"/>
              <a:pPr/>
              <a:t>118</a:t>
            </a:fld>
            <a:endParaRPr lang="en-US" dirty="0"/>
          </a:p>
        </p:txBody>
      </p:sp>
    </p:spTree>
    <p:extLst>
      <p:ext uri="{BB962C8B-B14F-4D97-AF65-F5344CB8AC3E}">
        <p14:creationId xmlns:p14="http://schemas.microsoft.com/office/powerpoint/2010/main" val="298680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2" descr="disabled ile ilgili gÃ¶rsel sonucu"/>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49729"/>
          <a:stretch/>
        </p:blipFill>
        <p:spPr bwMode="auto">
          <a:xfrm>
            <a:off x="9960388" y="3825581"/>
            <a:ext cx="1199395" cy="238584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 name="Picture 2" descr="disabled ile ilgili gÃ¶rsel sonucu"/>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r="49621"/>
          <a:stretch/>
        </p:blipFill>
        <p:spPr bwMode="auto">
          <a:xfrm>
            <a:off x="9960388" y="1356699"/>
            <a:ext cx="1243805" cy="24688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Unvan 1">
            <a:extLst>
              <a:ext uri="{FF2B5EF4-FFF2-40B4-BE49-F238E27FC236}">
                <a16:creationId xmlns:a16="http://schemas.microsoft.com/office/drawing/2014/main" xmlns="" id="{79BD2573-5334-E64F-B11A-18C13DD43EBC}"/>
              </a:ext>
            </a:extLst>
          </p:cNvPr>
          <p:cNvSpPr txBox="1">
            <a:spLocks/>
          </p:cNvSpPr>
          <p:nvPr/>
        </p:nvSpPr>
        <p:spPr>
          <a:xfrm>
            <a:off x="2078966" y="379562"/>
            <a:ext cx="9515572" cy="63779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SINAV BİNASINA GİRİŞLE İLGİLİ ÖZEL DURUMLAR</a:t>
            </a:r>
          </a:p>
        </p:txBody>
      </p:sp>
      <p:sp>
        <p:nvSpPr>
          <p:cNvPr id="7" name="Slayt Numarası Yer Tutucusu 6"/>
          <p:cNvSpPr>
            <a:spLocks noGrp="1"/>
          </p:cNvSpPr>
          <p:nvPr>
            <p:ph type="sldNum" sz="quarter" idx="12"/>
          </p:nvPr>
        </p:nvSpPr>
        <p:spPr/>
        <p:txBody>
          <a:bodyPr/>
          <a:lstStyle/>
          <a:p>
            <a:fld id="{5E4DF653-7172-3143-90C0-7F385A2564DE}" type="slidenum">
              <a:rPr lang="tr-TR" smtClean="0"/>
              <a:pPr/>
              <a:t>119</a:t>
            </a:fld>
            <a:endParaRPr lang="tr-TR" dirty="0"/>
          </a:p>
        </p:txBody>
      </p:sp>
      <p:sp>
        <p:nvSpPr>
          <p:cNvPr id="13" name="İçerik Yer Tutucusu 2">
            <a:extLst>
              <a:ext uri="{FF2B5EF4-FFF2-40B4-BE49-F238E27FC236}">
                <a16:creationId xmlns:a16="http://schemas.microsoft.com/office/drawing/2014/main" xmlns="" id="{094823B1-F26D-4420-9977-CB7743E8CEFA}"/>
              </a:ext>
            </a:extLst>
          </p:cNvPr>
          <p:cNvSpPr>
            <a:spLocks noGrp="1"/>
          </p:cNvSpPr>
          <p:nvPr>
            <p:ph idx="1"/>
          </p:nvPr>
        </p:nvSpPr>
        <p:spPr>
          <a:xfrm>
            <a:off x="619984" y="2085631"/>
            <a:ext cx="9208407" cy="3446489"/>
          </a:xfrm>
          <a:prstGeom prst="rect">
            <a:avLst/>
          </a:prstGeom>
        </p:spPr>
        <p:txBody>
          <a:bodyPr>
            <a:normAutofit/>
          </a:bodyPr>
          <a:lstStyle/>
          <a:p>
            <a:pPr>
              <a:lnSpc>
                <a:spcPct val="100000"/>
              </a:lnSpc>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Engelli Adaylar, sınava giriş belgelerinde yazılı ilaç, gıda ve cihazlarla engelli binalarında veya YSYM binalarında sınava girebilir. </a:t>
            </a:r>
          </a:p>
          <a:p>
            <a:pPr>
              <a:spcBef>
                <a:spcPts val="1800"/>
              </a:spcBef>
              <a:buFont typeface="Wingdings" panose="05000000000000000000" pitchFamily="2" charset="2"/>
              <a:buChar char="§"/>
            </a:pPr>
            <a:r>
              <a:rPr lang="tr-TR" sz="2800" dirty="0">
                <a:solidFill>
                  <a:schemeClr val="bg1"/>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662366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İçerik Yer Tutucusu 2"/>
          <p:cNvSpPr txBox="1">
            <a:spLocks/>
          </p:cNvSpPr>
          <p:nvPr/>
        </p:nvSpPr>
        <p:spPr>
          <a:xfrm>
            <a:off x="566896" y="1744306"/>
            <a:ext cx="11058208" cy="43170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600"/>
              </a:spcBef>
              <a:spcAft>
                <a:spcPts val="600"/>
              </a:spcAft>
              <a:buFont typeface="Wingdings" panose="05000000000000000000" pitchFamily="2" charset="2"/>
              <a:buChar char="§"/>
              <a:defRPr/>
            </a:pPr>
            <a:r>
              <a:rPr lang="tr-TR" sz="2600" dirty="0">
                <a:solidFill>
                  <a:schemeClr val="bg1"/>
                </a:solidFill>
                <a:latin typeface="Calibri" panose="020F0502020204030204" pitchFamily="34" charset="0"/>
                <a:cs typeface="Calibri" panose="020F0502020204030204" pitchFamily="34" charset="0"/>
              </a:rPr>
              <a:t>Bina ve salon tutanaklarında belirtilen süreler dışında hiçbir aday sınav binasından çıkamaz. Bu konuda BSS ile Bina Güvenlik Görevlileri gerekli önlemleri alır. Bu süre dolmadan binadan çıkan adayın sınavı geçersiz sayılır.</a:t>
            </a:r>
          </a:p>
          <a:p>
            <a:pPr algn="just">
              <a:spcBef>
                <a:spcPts val="600"/>
              </a:spcBef>
              <a:spcAft>
                <a:spcPts val="600"/>
              </a:spcAft>
              <a:buFont typeface="Wingdings" panose="05000000000000000000" pitchFamily="2" charset="2"/>
              <a:buChar char="§"/>
              <a:defRPr/>
            </a:pPr>
            <a:r>
              <a:rPr lang="tr-TR" sz="2600" dirty="0">
                <a:solidFill>
                  <a:schemeClr val="bg1"/>
                </a:solidFill>
                <a:latin typeface="Calibri" panose="020F0502020204030204" pitchFamily="34" charset="0"/>
                <a:cs typeface="Calibri" panose="020F0502020204030204" pitchFamily="34" charset="0"/>
              </a:rPr>
              <a:t>Salon </a:t>
            </a:r>
            <a:r>
              <a:rPr lang="tr-TR" sz="2600" dirty="0" err="1">
                <a:solidFill>
                  <a:schemeClr val="bg1"/>
                </a:solidFill>
                <a:latin typeface="Calibri" panose="020F0502020204030204" pitchFamily="34" charset="0"/>
                <a:cs typeface="Calibri" panose="020F0502020204030204" pitchFamily="34" charset="0"/>
              </a:rPr>
              <a:t>Tutanağı’nda</a:t>
            </a:r>
            <a:r>
              <a:rPr lang="tr-TR" sz="2600" dirty="0">
                <a:solidFill>
                  <a:schemeClr val="bg1"/>
                </a:solidFill>
                <a:latin typeface="Calibri" panose="020F0502020204030204" pitchFamily="34" charset="0"/>
                <a:cs typeface="Calibri" panose="020F0502020204030204" pitchFamily="34" charset="0"/>
              </a:rPr>
              <a:t> belirtilen süreler dışında salondan çıkmak zorunda olan adaylar bir salon görevlisi tarafından Bina Sınav Sorumlusu odasına götürülür ve izin verilen çıkış süresine kadar orada bekletilir.</a:t>
            </a:r>
          </a:p>
          <a:p>
            <a:pPr algn="just">
              <a:spcBef>
                <a:spcPts val="600"/>
              </a:spcBef>
              <a:spcAft>
                <a:spcPts val="600"/>
              </a:spcAft>
              <a:buFont typeface="Wingdings" panose="05000000000000000000" pitchFamily="2" charset="2"/>
              <a:buChar char="§"/>
              <a:defRPr/>
            </a:pPr>
            <a:r>
              <a:rPr lang="tr-TR" sz="2600" dirty="0">
                <a:solidFill>
                  <a:schemeClr val="bg1"/>
                </a:solidFill>
                <a:latin typeface="Calibri" panose="020F0502020204030204" pitchFamily="34" charset="0"/>
                <a:cs typeface="Calibri" panose="020F0502020204030204" pitchFamily="34" charset="0"/>
              </a:rPr>
              <a:t>Sınav esnasında rahatsızlanan bir adayın olması durumunda Bina Sınav Sorumlusu 112 </a:t>
            </a:r>
            <a:r>
              <a:rPr lang="tr-TR" sz="2600" dirty="0" err="1">
                <a:solidFill>
                  <a:schemeClr val="bg1"/>
                </a:solidFill>
                <a:latin typeface="Calibri" panose="020F0502020204030204" pitchFamily="34" charset="0"/>
                <a:cs typeface="Calibri" panose="020F0502020204030204" pitchFamily="34" charset="0"/>
              </a:rPr>
              <a:t>ACİL’i</a:t>
            </a:r>
            <a:r>
              <a:rPr lang="tr-TR" sz="2600" dirty="0">
                <a:solidFill>
                  <a:schemeClr val="bg1"/>
                </a:solidFill>
                <a:latin typeface="Calibri" panose="020F0502020204030204" pitchFamily="34" charset="0"/>
                <a:cs typeface="Calibri" panose="020F0502020204030204" pitchFamily="34" charset="0"/>
              </a:rPr>
              <a:t> arayarak ambulans ister. </a:t>
            </a:r>
          </a:p>
          <a:p>
            <a:pPr algn="just">
              <a:spcBef>
                <a:spcPts val="1200"/>
              </a:spcBef>
              <a:spcAft>
                <a:spcPts val="600"/>
              </a:spcAft>
              <a:buFont typeface="Wingdings" panose="05000000000000000000" pitchFamily="2" charset="2"/>
              <a:buChar char="§"/>
              <a:defRPr/>
            </a:pPr>
            <a:r>
              <a:rPr lang="tr-TR" sz="2600" dirty="0">
                <a:solidFill>
                  <a:schemeClr val="bg1"/>
                </a:solidFill>
                <a:latin typeface="Calibri" panose="020F0502020204030204" pitchFamily="34" charset="0"/>
                <a:cs typeface="Calibri" panose="020F0502020204030204" pitchFamily="34" charset="0"/>
              </a:rPr>
              <a:t>Rahatsızlanan adayın cinsiyetine göre refakat etmek üzere Bina Yedek Görevlisi sınavdan çıkılamayacak süre tamamlanıncaya kadar ilgili adayın sağlık personeli dışında hiçbir kişi ile irtibata geçmemesi için görevlendirilir.</a:t>
            </a: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73857" y="388189"/>
            <a:ext cx="9420681" cy="52621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ÖZEL DURUMLAR</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120</a:t>
            </a:fld>
            <a:endParaRPr lang="tr-TR" dirty="0"/>
          </a:p>
        </p:txBody>
      </p:sp>
    </p:spTree>
    <p:extLst>
      <p:ext uri="{BB962C8B-B14F-4D97-AF65-F5344CB8AC3E}">
        <p14:creationId xmlns:p14="http://schemas.microsoft.com/office/powerpoint/2010/main" val="529222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Metin kutusu 4"/>
          <p:cNvSpPr txBox="1"/>
          <p:nvPr/>
        </p:nvSpPr>
        <p:spPr>
          <a:xfrm>
            <a:off x="659424" y="1799539"/>
            <a:ext cx="10864776" cy="5416868"/>
          </a:xfrm>
          <a:prstGeom prst="rect">
            <a:avLst/>
          </a:prstGeom>
          <a:noFill/>
        </p:spPr>
        <p:txBody>
          <a:bodyPr wrap="square" rtlCol="0">
            <a:spAutoFit/>
          </a:bodyPr>
          <a:lstStyle/>
          <a:p>
            <a:pPr marL="457200" indent="-457200" algn="just">
              <a:spcBef>
                <a:spcPts val="1200"/>
              </a:spcBef>
              <a:spcAft>
                <a:spcPts val="1200"/>
              </a:spcAft>
              <a:buFont typeface="Wingdings" panose="05000000000000000000" pitchFamily="2" charset="2"/>
              <a:buChar char="§"/>
            </a:pPr>
            <a:r>
              <a:rPr lang="tr-TR" sz="2600" dirty="0">
                <a:solidFill>
                  <a:schemeClr val="bg1"/>
                </a:solidFill>
                <a:latin typeface="Calibri" panose="020F0502020204030204" pitchFamily="34" charset="0"/>
                <a:cs typeface="Calibri" panose="020F0502020204030204" pitchFamily="34" charset="0"/>
              </a:rPr>
              <a:t>Kimlik belgesindeki, Sınava Giriş Belgesi’ndeki ve/veya Salon Aday Yoklama Listesi’ndeki fotoğrafından veya kimliğinden kuşku duyulan adayın olması hâlinde </a:t>
            </a:r>
            <a:r>
              <a:rPr lang="tr-TR" sz="2600" b="1" dirty="0">
                <a:solidFill>
                  <a:schemeClr val="bg1"/>
                </a:solidFill>
                <a:latin typeface="Calibri" panose="020F0502020204030204" pitchFamily="34" charset="0"/>
                <a:cs typeface="Calibri" panose="020F0502020204030204" pitchFamily="34" charset="0"/>
              </a:rPr>
              <a:t>Salon </a:t>
            </a:r>
            <a:r>
              <a:rPr lang="tr-TR" sz="2600" b="1" dirty="0" err="1">
                <a:solidFill>
                  <a:schemeClr val="bg1"/>
                </a:solidFill>
                <a:latin typeface="Calibri" panose="020F0502020204030204" pitchFamily="34" charset="0"/>
                <a:cs typeface="Calibri" panose="020F0502020204030204" pitchFamily="34" charset="0"/>
              </a:rPr>
              <a:t>Tutanağı’nda</a:t>
            </a:r>
            <a:r>
              <a:rPr lang="tr-TR" sz="2600" b="1" dirty="0">
                <a:solidFill>
                  <a:schemeClr val="bg1"/>
                </a:solidFill>
                <a:latin typeface="Calibri" panose="020F0502020204030204" pitchFamily="34" charset="0"/>
                <a:cs typeface="Calibri" panose="020F0502020204030204" pitchFamily="34" charset="0"/>
              </a:rPr>
              <a:t> </a:t>
            </a:r>
            <a:r>
              <a:rPr lang="tr-TR" sz="2600" dirty="0">
                <a:solidFill>
                  <a:schemeClr val="bg1"/>
                </a:solidFill>
                <a:latin typeface="Calibri" panose="020F0502020204030204" pitchFamily="34" charset="0"/>
                <a:cs typeface="Calibri" panose="020F0502020204030204" pitchFamily="34" charset="0"/>
              </a:rPr>
              <a:t>adayın bilgilerinin yer aldığı açıklama bölümüne “</a:t>
            </a:r>
            <a:r>
              <a:rPr lang="tr-TR" sz="2600" b="1" dirty="0">
                <a:solidFill>
                  <a:schemeClr val="bg1"/>
                </a:solidFill>
                <a:latin typeface="Calibri" panose="020F0502020204030204" pitchFamily="34" charset="0"/>
                <a:cs typeface="Calibri" panose="020F0502020204030204" pitchFamily="34" charset="0"/>
              </a:rPr>
              <a:t>Kimliği Kuşkulu Aday</a:t>
            </a:r>
            <a:r>
              <a:rPr lang="tr-TR" sz="2600" dirty="0">
                <a:solidFill>
                  <a:schemeClr val="bg1"/>
                </a:solidFill>
                <a:latin typeface="Calibri" panose="020F0502020204030204" pitchFamily="34" charset="0"/>
                <a:cs typeface="Calibri" panose="020F0502020204030204" pitchFamily="34" charset="0"/>
              </a:rPr>
              <a:t>” ibaresi olan (</a:t>
            </a:r>
            <a:r>
              <a:rPr lang="tr-TR" sz="2600" b="1" dirty="0">
                <a:solidFill>
                  <a:schemeClr val="bg1"/>
                </a:solidFill>
                <a:latin typeface="Calibri" panose="020F0502020204030204" pitchFamily="34" charset="0"/>
                <a:cs typeface="Calibri" panose="020F0502020204030204" pitchFamily="34" charset="0"/>
              </a:rPr>
              <a:t>J</a:t>
            </a:r>
            <a:r>
              <a:rPr lang="tr-TR" sz="2600" dirty="0">
                <a:solidFill>
                  <a:schemeClr val="bg1"/>
                </a:solidFill>
                <a:latin typeface="Calibri" panose="020F0502020204030204" pitchFamily="34" charset="0"/>
                <a:cs typeface="Calibri" panose="020F0502020204030204" pitchFamily="34" charset="0"/>
              </a:rPr>
              <a:t>) kodunu kodlamalı ve açıklama kısmını doldurmalıdır.</a:t>
            </a:r>
          </a:p>
          <a:p>
            <a:pPr marL="457200" indent="-457200" algn="just">
              <a:spcBef>
                <a:spcPts val="1200"/>
              </a:spcBef>
              <a:spcAft>
                <a:spcPts val="1200"/>
              </a:spcAft>
              <a:buFont typeface="Wingdings" panose="05000000000000000000" pitchFamily="2" charset="2"/>
              <a:buChar char="§"/>
            </a:pPr>
            <a:r>
              <a:rPr lang="tr-TR" altLang="tr-TR" sz="2600" b="1" dirty="0">
                <a:solidFill>
                  <a:schemeClr val="bg1"/>
                </a:solidFill>
                <a:latin typeface="Calibri" panose="020F0502020204030204" pitchFamily="34" charset="0"/>
                <a:ea typeface="ＭＳ Ｐゴシック" pitchFamily="34" charset="-128"/>
                <a:cs typeface="Calibri" panose="020F0502020204030204" pitchFamily="34" charset="0"/>
              </a:rPr>
              <a:t>Salon </a:t>
            </a:r>
            <a:r>
              <a:rPr lang="tr-TR" altLang="tr-TR" sz="2600" b="1" dirty="0" err="1">
                <a:solidFill>
                  <a:schemeClr val="bg1"/>
                </a:solidFill>
                <a:latin typeface="Calibri" panose="020F0502020204030204" pitchFamily="34" charset="0"/>
                <a:ea typeface="ＭＳ Ｐゴシック" pitchFamily="34" charset="-128"/>
                <a:cs typeface="Calibri" panose="020F0502020204030204" pitchFamily="34" charset="0"/>
              </a:rPr>
              <a:t>Tutanağı’nda</a:t>
            </a:r>
            <a:r>
              <a:rPr lang="tr-TR" altLang="tr-TR" sz="2600" b="1" dirty="0">
                <a:solidFill>
                  <a:schemeClr val="bg1"/>
                </a:solidFill>
                <a:latin typeface="Calibri" panose="020F0502020204030204" pitchFamily="34" charset="0"/>
                <a:ea typeface="ＭＳ Ｐゴシック" pitchFamily="34" charset="-128"/>
                <a:cs typeface="Calibri" panose="020F0502020204030204" pitchFamily="34" charset="0"/>
              </a:rPr>
              <a:t> Kimlik Tespit Bilgileri </a:t>
            </a: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bölümüne gerekli işlemleri yapmalıdır.</a:t>
            </a:r>
          </a:p>
          <a:p>
            <a:pPr marL="457200" indent="-457200" algn="just">
              <a:spcBef>
                <a:spcPts val="1200"/>
              </a:spcBef>
              <a:spcAft>
                <a:spcPts val="1200"/>
              </a:spcAft>
              <a:buFont typeface="Wingdings" panose="05000000000000000000" pitchFamily="2" charset="2"/>
              <a:buChar char="§"/>
            </a:pP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Salon Başkanı; kimliği kuşkulu adayı </a:t>
            </a:r>
            <a:r>
              <a:rPr lang="tr-TR" altLang="tr-TR" sz="2600" b="1" dirty="0">
                <a:solidFill>
                  <a:schemeClr val="bg1"/>
                </a:solidFill>
                <a:latin typeface="Calibri" panose="020F0502020204030204" pitchFamily="34" charset="0"/>
                <a:ea typeface="ＭＳ Ｐゴシック" pitchFamily="34" charset="-128"/>
                <a:cs typeface="Calibri" panose="020F0502020204030204" pitchFamily="34" charset="0"/>
              </a:rPr>
              <a:t>sınav sonunda </a:t>
            </a: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Bina Sınav Sorumlusu odasındaki saate entegre kamera karşısında yakın plandan, farklı açılardan kayıtlarının yapılması için  Bina Sınav Sorumlusu odasına götürmelidir.</a:t>
            </a:r>
          </a:p>
          <a:p>
            <a:pPr marL="457200" indent="-457200" algn="just">
              <a:spcBef>
                <a:spcPts val="1200"/>
              </a:spcBef>
              <a:spcAft>
                <a:spcPts val="1200"/>
              </a:spcAft>
              <a:buFont typeface="Wingdings" pitchFamily="2" charset="2"/>
              <a:buChar char="Ø"/>
            </a:pPr>
            <a:endPar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endParaRPr>
          </a:p>
        </p:txBody>
      </p:sp>
      <p:sp>
        <p:nvSpPr>
          <p:cNvPr id="8" name="İçerik Yer Tutucusu 2"/>
          <p:cNvSpPr txBox="1">
            <a:spLocks/>
          </p:cNvSpPr>
          <p:nvPr/>
        </p:nvSpPr>
        <p:spPr>
          <a:xfrm>
            <a:off x="500456" y="5550469"/>
            <a:ext cx="10854643" cy="17733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a:buNone/>
              <a:defRPr/>
            </a:pPr>
            <a:endParaRPr lang="tr-TR" sz="2600" dirty="0"/>
          </a:p>
        </p:txBody>
      </p:sp>
      <p:sp>
        <p:nvSpPr>
          <p:cNvPr id="3" name="Dikdörtgen 2"/>
          <p:cNvSpPr/>
          <p:nvPr/>
        </p:nvSpPr>
        <p:spPr>
          <a:xfrm>
            <a:off x="832418" y="1352952"/>
            <a:ext cx="3797611" cy="553998"/>
          </a:xfrm>
          <a:prstGeom prst="rect">
            <a:avLst/>
          </a:prstGeom>
        </p:spPr>
        <p:txBody>
          <a:bodyPr wrap="square">
            <a:spAutoFit/>
          </a:bodyPr>
          <a:lstStyle/>
          <a:p>
            <a:pPr algn="just">
              <a:defRPr/>
            </a:pPr>
            <a:r>
              <a:rPr lang="tr-TR" sz="3000" b="1" dirty="0">
                <a:solidFill>
                  <a:schemeClr val="bg1"/>
                </a:solidFill>
                <a:latin typeface="Calibri" panose="020F0502020204030204" pitchFamily="34" charset="0"/>
                <a:ea typeface="ＭＳ Ｐゴシック" pitchFamily="34" charset="-128"/>
                <a:cs typeface="Calibri" panose="020F0502020204030204" pitchFamily="34" charset="0"/>
              </a:rPr>
              <a:t>Sınav Salonunda;</a:t>
            </a:r>
          </a:p>
        </p:txBody>
      </p:sp>
      <p:sp>
        <p:nvSpPr>
          <p:cNvPr id="10" name="Unvan 1">
            <a:extLst>
              <a:ext uri="{FF2B5EF4-FFF2-40B4-BE49-F238E27FC236}">
                <a16:creationId xmlns:a16="http://schemas.microsoft.com/office/drawing/2014/main" xmlns="" id="{79BD2573-5334-E64F-B11A-18C13DD43EBC}"/>
              </a:ext>
            </a:extLst>
          </p:cNvPr>
          <p:cNvSpPr txBox="1">
            <a:spLocks/>
          </p:cNvSpPr>
          <p:nvPr/>
        </p:nvSpPr>
        <p:spPr>
          <a:xfrm>
            <a:off x="2182483" y="362309"/>
            <a:ext cx="9412055" cy="621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KİMLİĞİ KUŞKULU ADAY İŞLEMİ</a:t>
            </a:r>
          </a:p>
        </p:txBody>
      </p:sp>
      <p:sp>
        <p:nvSpPr>
          <p:cNvPr id="6" name="Slayt Numarası Yer Tutucusu 5"/>
          <p:cNvSpPr>
            <a:spLocks noGrp="1"/>
          </p:cNvSpPr>
          <p:nvPr>
            <p:ph type="sldNum" sz="quarter" idx="12"/>
          </p:nvPr>
        </p:nvSpPr>
        <p:spPr/>
        <p:txBody>
          <a:bodyPr/>
          <a:lstStyle/>
          <a:p>
            <a:fld id="{5E4DF653-7172-3143-90C0-7F385A2564DE}" type="slidenum">
              <a:rPr lang="tr-TR" smtClean="0"/>
              <a:pPr/>
              <a:t>121</a:t>
            </a:fld>
            <a:endParaRPr lang="tr-TR" dirty="0"/>
          </a:p>
        </p:txBody>
      </p:sp>
    </p:spTree>
    <p:extLst>
      <p:ext uri="{BB962C8B-B14F-4D97-AF65-F5344CB8AC3E}">
        <p14:creationId xmlns:p14="http://schemas.microsoft.com/office/powerpoint/2010/main" val="2016375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3327" y="1617978"/>
            <a:ext cx="7107524" cy="4192587"/>
          </a:xfrm>
          <a:prstGeom prst="rect">
            <a:avLst/>
          </a:prstGeom>
        </p:spPr>
        <p:txBody>
          <a:bodyPr>
            <a:noAutofit/>
          </a:bodyPr>
          <a:lstStyle/>
          <a:p>
            <a:pPr marL="0" indent="0" algn="just">
              <a:spcBef>
                <a:spcPts val="1800"/>
              </a:spcBef>
              <a:spcAft>
                <a:spcPts val="1800"/>
              </a:spcAft>
              <a:buNone/>
              <a:defRPr/>
            </a:pPr>
            <a:r>
              <a:rPr lang="tr-TR" sz="3000" b="1" dirty="0">
                <a:solidFill>
                  <a:schemeClr val="bg1"/>
                </a:solidFill>
                <a:latin typeface="Calibri" panose="020F0502020204030204" pitchFamily="34" charset="0"/>
                <a:cs typeface="Calibri" panose="020F0502020204030204" pitchFamily="34" charset="0"/>
              </a:rPr>
              <a:t>Sınavdan sonra;</a:t>
            </a:r>
          </a:p>
          <a:p>
            <a:pPr marL="0" indent="0" algn="just">
              <a:spcBef>
                <a:spcPts val="1800"/>
              </a:spcBef>
              <a:spcAft>
                <a:spcPts val="1800"/>
              </a:spcAft>
              <a:buNone/>
              <a:defRPr/>
            </a:pPr>
            <a:r>
              <a:rPr lang="tr-TR" sz="2400" dirty="0">
                <a:latin typeface="Calibri" panose="020F0502020204030204" pitchFamily="34" charset="0"/>
                <a:cs typeface="Calibri" panose="020F0502020204030204" pitchFamily="34" charset="0"/>
              </a:rPr>
              <a:t>Salon Tutanağı </a:t>
            </a:r>
            <a:r>
              <a:rPr lang="tr-TR" sz="2400" b="1" dirty="0">
                <a:latin typeface="Calibri" panose="020F0502020204030204" pitchFamily="34" charset="0"/>
                <a:cs typeface="Calibri" panose="020F0502020204030204" pitchFamily="34" charset="0"/>
              </a:rPr>
              <a:t>Kimlik Tespit Bilgileri</a:t>
            </a:r>
            <a:r>
              <a:rPr lang="tr-TR" sz="2400" dirty="0">
                <a:latin typeface="Calibri" panose="020F0502020204030204" pitchFamily="34" charset="0"/>
                <a:cs typeface="Calibri" panose="020F0502020204030204" pitchFamily="34" charset="0"/>
              </a:rPr>
              <a:t> bölümüne; adaya el yazısıyla tükenmez kalem kullandırılarak</a:t>
            </a:r>
            <a:r>
              <a:rPr lang="tr-TR" sz="2400" b="1" dirty="0">
                <a:latin typeface="Calibri" panose="020F0502020204030204" pitchFamily="34" charset="0"/>
                <a:cs typeface="Calibri" panose="020F0502020204030204" pitchFamily="34" charset="0"/>
              </a:rPr>
              <a:t> T.C. kimlik numarasını, adını soyadını, doğum tarihini, baba adını ve “</a:t>
            </a:r>
            <a:r>
              <a:rPr lang="tr-TR" sz="2400" i="1" dirty="0">
                <a:solidFill>
                  <a:srgbClr val="0070C0"/>
                </a:solidFill>
                <a:latin typeface="Calibri" panose="020F0502020204030204" pitchFamily="34" charset="0"/>
                <a:cs typeface="Calibri" panose="020F0502020204030204" pitchFamily="34" charset="0"/>
              </a:rPr>
              <a:t>Bina Sınav Sorumlusu Odası’na giderek saate entegre kamera karşısında yakın plandan görüntü vereceğimi beyan ederim, aksi durumda sınavımın geçersiz sayılacağını kabul ediyorum.</a:t>
            </a:r>
            <a:r>
              <a:rPr lang="tr-TR" sz="2400" b="1" dirty="0">
                <a:latin typeface="Calibri" panose="020F0502020204030204" pitchFamily="34" charset="0"/>
                <a:cs typeface="Calibri" panose="020F0502020204030204" pitchFamily="34" charset="0"/>
              </a:rPr>
              <a:t>”</a:t>
            </a:r>
            <a:r>
              <a:rPr lang="tr-TR" sz="2400" dirty="0">
                <a:latin typeface="Calibri" panose="020F0502020204030204" pitchFamily="34" charset="0"/>
                <a:cs typeface="Calibri" panose="020F0502020204030204" pitchFamily="34" charset="0"/>
              </a:rPr>
              <a:t> ifadesini içeren bilgileri yazdıracak ve imzalatacaktır.</a:t>
            </a:r>
          </a:p>
          <a:p>
            <a:pPr marL="457200" lvl="1" indent="0" algn="just">
              <a:buNone/>
              <a:defRPr/>
            </a:pPr>
            <a:endParaRPr lang="tr-TR" sz="2200" dirty="0"/>
          </a:p>
        </p:txBody>
      </p:sp>
      <p:sp>
        <p:nvSpPr>
          <p:cNvPr id="7" name="İçerik Yer Tutucusu 2"/>
          <p:cNvSpPr txBox="1">
            <a:spLocks/>
          </p:cNvSpPr>
          <p:nvPr/>
        </p:nvSpPr>
        <p:spPr>
          <a:xfrm>
            <a:off x="452846" y="5590289"/>
            <a:ext cx="7368005" cy="8774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tr-TR" dirty="0">
                <a:solidFill>
                  <a:schemeClr val="bg1"/>
                </a:solidFill>
                <a:latin typeface="Calibri" panose="020F0502020204030204" pitchFamily="34" charset="0"/>
                <a:cs typeface="Calibri" panose="020F0502020204030204" pitchFamily="34" charset="0"/>
              </a:rPr>
              <a:t>Sınavdan sonra adayı Bina Sınav </a:t>
            </a:r>
            <a:r>
              <a:rPr lang="tr-TR" dirty="0" err="1">
                <a:solidFill>
                  <a:schemeClr val="bg1"/>
                </a:solidFill>
                <a:latin typeface="Calibri" panose="020F0502020204030204" pitchFamily="34" charset="0"/>
                <a:cs typeface="Calibri" panose="020F0502020204030204" pitchFamily="34" charset="0"/>
              </a:rPr>
              <a:t>Sorumlusu’nun</a:t>
            </a:r>
            <a:r>
              <a:rPr lang="tr-TR" dirty="0">
                <a:solidFill>
                  <a:schemeClr val="bg1"/>
                </a:solidFill>
                <a:latin typeface="Calibri" panose="020F0502020204030204" pitchFamily="34" charset="0"/>
                <a:cs typeface="Calibri" panose="020F0502020204030204" pitchFamily="34" charset="0"/>
              </a:rPr>
              <a:t> odasına götürerek teslim edecektir.</a:t>
            </a:r>
          </a:p>
          <a:p>
            <a:pPr marL="457200" lvl="1" indent="0" algn="just">
              <a:buNone/>
              <a:defRPr/>
            </a:pPr>
            <a:endParaRPr lang="tr-TR" sz="2800" dirty="0">
              <a:solidFill>
                <a:schemeClr val="bg1"/>
              </a:solidFill>
            </a:endParaRP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122</a:t>
            </a:fld>
            <a:endParaRPr lang="tr-TR" dirty="0"/>
          </a:p>
        </p:txBody>
      </p:sp>
      <p:pic>
        <p:nvPicPr>
          <p:cNvPr id="2" name="Resim 1">
            <a:extLst>
              <a:ext uri="{FF2B5EF4-FFF2-40B4-BE49-F238E27FC236}">
                <a16:creationId xmlns:a16="http://schemas.microsoft.com/office/drawing/2014/main" xmlns="" id="{C849C1F1-7698-480F-9B58-773F68A0877D}"/>
              </a:ext>
            </a:extLst>
          </p:cNvPr>
          <p:cNvPicPr>
            <a:picLocks noChangeAspect="1"/>
          </p:cNvPicPr>
          <p:nvPr/>
        </p:nvPicPr>
        <p:blipFill>
          <a:blip r:embed="rId2"/>
          <a:stretch>
            <a:fillRect/>
          </a:stretch>
        </p:blipFill>
        <p:spPr>
          <a:xfrm>
            <a:off x="7894295" y="779234"/>
            <a:ext cx="4159160" cy="5591981"/>
          </a:xfrm>
          <a:prstGeom prst="rect">
            <a:avLst/>
          </a:prstGeom>
          <a:effectLst>
            <a:outerShdw blurRad="241300" dist="50800" dir="5400000" algn="ctr" rotWithShape="0">
              <a:srgbClr val="000000">
                <a:alpha val="84000"/>
              </a:srgbClr>
            </a:outerShdw>
          </a:effectLst>
        </p:spPr>
      </p:pic>
      <p:sp>
        <p:nvSpPr>
          <p:cNvPr id="12" name="Unvan 1">
            <a:extLst>
              <a:ext uri="{FF2B5EF4-FFF2-40B4-BE49-F238E27FC236}">
                <a16:creationId xmlns:a16="http://schemas.microsoft.com/office/drawing/2014/main" xmlns="" id="{9B392F7D-7AF4-47E0-9D7D-28E56F61E9D3}"/>
              </a:ext>
            </a:extLst>
          </p:cNvPr>
          <p:cNvSpPr txBox="1">
            <a:spLocks/>
          </p:cNvSpPr>
          <p:nvPr/>
        </p:nvSpPr>
        <p:spPr>
          <a:xfrm>
            <a:off x="2182483" y="362309"/>
            <a:ext cx="9412055" cy="621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KİMLİĞİ KUŞKULU ADAY İŞLEMİ</a:t>
            </a:r>
          </a:p>
        </p:txBody>
      </p:sp>
    </p:spTree>
    <p:extLst>
      <p:ext uri="{BB962C8B-B14F-4D97-AF65-F5344CB8AC3E}">
        <p14:creationId xmlns:p14="http://schemas.microsoft.com/office/powerpoint/2010/main" val="724604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0803" y="970258"/>
            <a:ext cx="5716903" cy="4875328"/>
          </a:xfrm>
          <a:prstGeom prst="rect">
            <a:avLst/>
          </a:prstGeom>
        </p:spPr>
        <p:txBody>
          <a:bodyPr>
            <a:noAutofit/>
          </a:bodyPr>
          <a:lstStyle/>
          <a:p>
            <a:pPr marL="0" indent="0" algn="just">
              <a:spcBef>
                <a:spcPts val="1800"/>
              </a:spcBef>
              <a:spcAft>
                <a:spcPts val="1800"/>
              </a:spcAft>
              <a:buNone/>
              <a:defRPr/>
            </a:pPr>
            <a:r>
              <a:rPr lang="tr-TR" sz="3000" b="1" dirty="0">
                <a:solidFill>
                  <a:schemeClr val="bg1"/>
                </a:solidFill>
                <a:latin typeface="Calibri" panose="020F0502020204030204" pitchFamily="34" charset="0"/>
                <a:cs typeface="Calibri" panose="020F0502020204030204" pitchFamily="34" charset="0"/>
              </a:rPr>
              <a:t>Sınavdan sonra;</a:t>
            </a:r>
          </a:p>
          <a:p>
            <a:pPr marL="0" indent="0" algn="just">
              <a:spcBef>
                <a:spcPts val="1800"/>
              </a:spcBef>
              <a:spcAft>
                <a:spcPts val="1800"/>
              </a:spcAft>
              <a:buNone/>
              <a:defRPr/>
            </a:pPr>
            <a:r>
              <a:rPr lang="tr-TR" sz="2600" dirty="0">
                <a:solidFill>
                  <a:schemeClr val="bg1"/>
                </a:solidFill>
                <a:latin typeface="Calibri" panose="020F0502020204030204" pitchFamily="34" charset="0"/>
                <a:cs typeface="Calibri" panose="020F0502020204030204" pitchFamily="34" charset="0"/>
              </a:rPr>
              <a:t>Kimliği kuşkulu aday olarak Salon Başkanı tarafından </a:t>
            </a:r>
            <a:r>
              <a:rPr lang="tr-TR" sz="2600" dirty="0">
                <a:solidFill>
                  <a:srgbClr val="FF0000"/>
                </a:solidFill>
                <a:latin typeface="Calibri" panose="020F0502020204030204" pitchFamily="34" charset="0"/>
                <a:cs typeface="Calibri" panose="020F0502020204030204" pitchFamily="34" charset="0"/>
              </a:rPr>
              <a:t>Salon </a:t>
            </a:r>
            <a:r>
              <a:rPr lang="tr-TR" sz="2600" dirty="0" err="1">
                <a:solidFill>
                  <a:srgbClr val="FF0000"/>
                </a:solidFill>
                <a:latin typeface="Calibri" panose="020F0502020204030204" pitchFamily="34" charset="0"/>
                <a:cs typeface="Calibri" panose="020F0502020204030204" pitchFamily="34" charset="0"/>
              </a:rPr>
              <a:t>Tutanağı’nda</a:t>
            </a:r>
            <a:r>
              <a:rPr lang="tr-TR" sz="2600" dirty="0">
                <a:solidFill>
                  <a:srgbClr val="FF0000"/>
                </a:solidFill>
                <a:latin typeface="Calibri" panose="020F0502020204030204" pitchFamily="34" charset="0"/>
                <a:cs typeface="Calibri" panose="020F0502020204030204" pitchFamily="34" charset="0"/>
              </a:rPr>
              <a:t> işlem yapılmış ise </a:t>
            </a:r>
            <a:r>
              <a:rPr lang="tr-TR" sz="2600" dirty="0">
                <a:solidFill>
                  <a:schemeClr val="bg1"/>
                </a:solidFill>
                <a:latin typeface="Calibri" panose="020F0502020204030204" pitchFamily="34" charset="0"/>
                <a:cs typeface="Calibri" panose="020F0502020204030204" pitchFamily="34" charset="0"/>
              </a:rPr>
              <a:t>Bina Sınav Sorumlusu tarafından mutlaka kimliği kuşkulu aday işlemleri yapılacaktır.</a:t>
            </a:r>
          </a:p>
        </p:txBody>
      </p:sp>
      <p:sp>
        <p:nvSpPr>
          <p:cNvPr id="5" name="Slayt Numarası Yer Tutucusu 4"/>
          <p:cNvSpPr>
            <a:spLocks noGrp="1"/>
          </p:cNvSpPr>
          <p:nvPr>
            <p:ph type="sldNum" sz="quarter" idx="12"/>
          </p:nvPr>
        </p:nvSpPr>
        <p:spPr/>
        <p:txBody>
          <a:bodyPr/>
          <a:lstStyle/>
          <a:p>
            <a:fld id="{5E4DF653-7172-3143-90C0-7F385A2564DE}" type="slidenum">
              <a:rPr lang="tr-TR" smtClean="0"/>
              <a:pPr/>
              <a:t>123</a:t>
            </a:fld>
            <a:endParaRPr lang="tr-TR" dirty="0"/>
          </a:p>
        </p:txBody>
      </p:sp>
      <p:pic>
        <p:nvPicPr>
          <p:cNvPr id="2" name="Resim 1">
            <a:extLst>
              <a:ext uri="{FF2B5EF4-FFF2-40B4-BE49-F238E27FC236}">
                <a16:creationId xmlns:a16="http://schemas.microsoft.com/office/drawing/2014/main" xmlns="" id="{3DA932C8-C9D9-4F3C-906B-082A27D1F679}"/>
              </a:ext>
            </a:extLst>
          </p:cNvPr>
          <p:cNvPicPr>
            <a:picLocks noChangeAspect="1"/>
          </p:cNvPicPr>
          <p:nvPr/>
        </p:nvPicPr>
        <p:blipFill>
          <a:blip r:embed="rId2"/>
          <a:stretch>
            <a:fillRect/>
          </a:stretch>
        </p:blipFill>
        <p:spPr>
          <a:xfrm>
            <a:off x="7381116" y="595531"/>
            <a:ext cx="4298266" cy="6072410"/>
          </a:xfrm>
          <a:prstGeom prst="rect">
            <a:avLst/>
          </a:prstGeom>
          <a:effectLst>
            <a:outerShdw blurRad="317500" dist="50800" dir="5400000" algn="ctr" rotWithShape="0">
              <a:srgbClr val="000000">
                <a:alpha val="74000"/>
              </a:srgbClr>
            </a:outerShdw>
          </a:effectLst>
        </p:spPr>
      </p:pic>
      <p:sp>
        <p:nvSpPr>
          <p:cNvPr id="7" name="Unvan 1">
            <a:extLst>
              <a:ext uri="{FF2B5EF4-FFF2-40B4-BE49-F238E27FC236}">
                <a16:creationId xmlns:a16="http://schemas.microsoft.com/office/drawing/2014/main" xmlns="" id="{DE206DB1-2BA2-4EDB-92B7-7F13A5FEB120}"/>
              </a:ext>
            </a:extLst>
          </p:cNvPr>
          <p:cNvSpPr txBox="1">
            <a:spLocks/>
          </p:cNvSpPr>
          <p:nvPr/>
        </p:nvSpPr>
        <p:spPr>
          <a:xfrm>
            <a:off x="2182483" y="362309"/>
            <a:ext cx="9412055" cy="621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KİMLİĞİ KUŞKULU ADAY İŞLEMİ</a:t>
            </a:r>
          </a:p>
        </p:txBody>
      </p:sp>
    </p:spTree>
    <p:extLst>
      <p:ext uri="{BB962C8B-B14F-4D97-AF65-F5344CB8AC3E}">
        <p14:creationId xmlns:p14="http://schemas.microsoft.com/office/powerpoint/2010/main" val="1923287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824880" y="1418651"/>
            <a:ext cx="7413110" cy="523220"/>
          </a:xfrm>
          <a:prstGeom prst="rect">
            <a:avLst/>
          </a:prstGeom>
        </p:spPr>
        <p:txBody>
          <a:bodyPr wrap="square">
            <a:spAutoFit/>
          </a:bodyPr>
          <a:lstStyle/>
          <a:p>
            <a:pPr algn="just">
              <a:defRPr/>
            </a:pPr>
            <a:r>
              <a:rPr lang="tr-TR" sz="2800" b="1" dirty="0">
                <a:solidFill>
                  <a:schemeClr val="bg1"/>
                </a:solidFill>
                <a:latin typeface="Calibri" panose="020F0502020204030204" pitchFamily="34" charset="0"/>
                <a:cs typeface="Calibri" panose="020F0502020204030204" pitchFamily="34" charset="0"/>
              </a:rPr>
              <a:t>Bina Sınav </a:t>
            </a:r>
            <a:r>
              <a:rPr lang="tr-TR" sz="2800" b="1" dirty="0" err="1">
                <a:solidFill>
                  <a:schemeClr val="bg1"/>
                </a:solidFill>
                <a:latin typeface="Calibri" panose="020F0502020204030204" pitchFamily="34" charset="0"/>
                <a:cs typeface="Calibri" panose="020F0502020204030204" pitchFamily="34" charset="0"/>
              </a:rPr>
              <a:t>Sorumlusu’nun</a:t>
            </a:r>
            <a:r>
              <a:rPr lang="tr-TR" sz="2800" b="1" dirty="0">
                <a:solidFill>
                  <a:schemeClr val="bg1"/>
                </a:solidFill>
                <a:latin typeface="Calibri" panose="020F0502020204030204" pitchFamily="34" charset="0"/>
                <a:cs typeface="Calibri" panose="020F0502020204030204" pitchFamily="34" charset="0"/>
              </a:rPr>
              <a:t> yapacağı işlemler</a:t>
            </a:r>
            <a:endParaRPr lang="tr-TR" sz="2800" b="1" dirty="0">
              <a:solidFill>
                <a:schemeClr val="bg1"/>
              </a:solidFill>
              <a:latin typeface="Calibri" panose="020F0502020204030204" pitchFamily="34" charset="0"/>
              <a:ea typeface="ＭＳ Ｐゴシック" pitchFamily="34" charset="-128"/>
              <a:cs typeface="Calibri" panose="020F0502020204030204" pitchFamily="34" charset="0"/>
            </a:endParaRPr>
          </a:p>
        </p:txBody>
      </p:sp>
      <p:sp>
        <p:nvSpPr>
          <p:cNvPr id="10" name="Slayt Numarası Yer Tutucusu 9"/>
          <p:cNvSpPr>
            <a:spLocks noGrp="1"/>
          </p:cNvSpPr>
          <p:nvPr>
            <p:ph type="sldNum" sz="quarter" idx="12"/>
          </p:nvPr>
        </p:nvSpPr>
        <p:spPr/>
        <p:txBody>
          <a:bodyPr/>
          <a:lstStyle/>
          <a:p>
            <a:fld id="{5E4DF653-7172-3143-90C0-7F385A2564DE}" type="slidenum">
              <a:rPr lang="tr-TR" smtClean="0"/>
              <a:pPr/>
              <a:t>124</a:t>
            </a:fld>
            <a:endParaRPr lang="tr-TR" dirty="0"/>
          </a:p>
        </p:txBody>
      </p:sp>
      <p:sp>
        <p:nvSpPr>
          <p:cNvPr id="18" name="2 İçerik Yer Tutucusu"/>
          <p:cNvSpPr txBox="1">
            <a:spLocks/>
          </p:cNvSpPr>
          <p:nvPr/>
        </p:nvSpPr>
        <p:spPr>
          <a:xfrm>
            <a:off x="824880" y="1916108"/>
            <a:ext cx="5886040" cy="4487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Font typeface="Wingdings" panose="05000000000000000000" pitchFamily="2" charset="2"/>
              <a:buChar char="§"/>
            </a:pPr>
            <a:r>
              <a:rPr lang="tr-TR" sz="2300" dirty="0">
                <a:solidFill>
                  <a:schemeClr val="bg1"/>
                </a:solidFill>
                <a:latin typeface="Calibri" panose="020F0502020204030204" pitchFamily="34" charset="0"/>
                <a:cs typeface="Calibri" panose="020F0502020204030204" pitchFamily="34" charset="0"/>
              </a:rPr>
              <a:t>Saate entegre kameranın karşısında yakın plandan (1-2 metre uzaklıktan) yüz kısmının birçok açıdan görüntülenmesini,</a:t>
            </a:r>
          </a:p>
          <a:p>
            <a:pPr algn="just">
              <a:lnSpc>
                <a:spcPct val="100000"/>
              </a:lnSpc>
              <a:buFont typeface="Wingdings" panose="05000000000000000000" pitchFamily="2" charset="2"/>
              <a:buChar char="§"/>
            </a:pPr>
            <a:r>
              <a:rPr lang="tr-TR" sz="2300" dirty="0">
                <a:solidFill>
                  <a:schemeClr val="bg1"/>
                </a:solidFill>
                <a:latin typeface="Calibri" panose="020F0502020204030204" pitchFamily="34" charset="0"/>
                <a:cs typeface="Calibri" panose="020F0502020204030204" pitchFamily="34" charset="0"/>
              </a:rPr>
              <a:t>Bu esnada adayın kendi sesi ile T.C. kim­lik numarasını, adını, soyadını kameraya bakarak yüksek sesle söylemesini,</a:t>
            </a:r>
          </a:p>
          <a:p>
            <a:pPr algn="just">
              <a:lnSpc>
                <a:spcPct val="100000"/>
              </a:lnSpc>
              <a:buFont typeface="Wingdings" panose="05000000000000000000" pitchFamily="2" charset="2"/>
              <a:buChar char="§"/>
            </a:pPr>
            <a:r>
              <a:rPr lang="tr-TR" sz="2300" dirty="0">
                <a:solidFill>
                  <a:schemeClr val="bg1"/>
                </a:solidFill>
                <a:latin typeface="Calibri" panose="020F0502020204030204" pitchFamily="34" charset="0"/>
                <a:cs typeface="Calibri" panose="020F0502020204030204" pitchFamily="34" charset="0"/>
              </a:rPr>
              <a:t>Bina Tutanağı </a:t>
            </a:r>
            <a:r>
              <a:rPr lang="tr-TR" sz="2400" b="1" dirty="0">
                <a:solidFill>
                  <a:schemeClr val="bg1"/>
                </a:solidFill>
                <a:latin typeface="Calibri" panose="020F0502020204030204" pitchFamily="34" charset="0"/>
                <a:cs typeface="Calibri" panose="020F0502020204030204" pitchFamily="34" charset="0"/>
              </a:rPr>
              <a:t>TESPİTLER/TUTANAK</a:t>
            </a:r>
            <a:r>
              <a:rPr lang="tr-TR" sz="2300" b="1" dirty="0">
                <a:solidFill>
                  <a:schemeClr val="bg1"/>
                </a:solidFill>
                <a:latin typeface="Calibri" panose="020F0502020204030204" pitchFamily="34" charset="0"/>
                <a:cs typeface="Calibri" panose="020F0502020204030204" pitchFamily="34" charset="0"/>
              </a:rPr>
              <a:t> </a:t>
            </a:r>
            <a:r>
              <a:rPr lang="tr-TR" sz="2300" dirty="0">
                <a:solidFill>
                  <a:schemeClr val="bg1"/>
                </a:solidFill>
                <a:latin typeface="Calibri" panose="020F0502020204030204" pitchFamily="34" charset="0"/>
                <a:cs typeface="Calibri" panose="020F0502020204030204" pitchFamily="34" charset="0"/>
              </a:rPr>
              <a:t>bölümüne el yazısıyla </a:t>
            </a:r>
            <a:r>
              <a:rPr lang="tr-TR" sz="2300" b="1" dirty="0">
                <a:solidFill>
                  <a:schemeClr val="bg1"/>
                </a:solidFill>
                <a:latin typeface="Calibri" panose="020F0502020204030204" pitchFamily="34" charset="0"/>
                <a:cs typeface="Calibri" panose="020F0502020204030204" pitchFamily="34" charset="0"/>
              </a:rPr>
              <a:t>T.C. kimlik numarası, adı soyadı, doğum tarihi, baba adını  4 (dört) defa </a:t>
            </a:r>
            <a:r>
              <a:rPr lang="tr-TR" sz="2300" dirty="0">
                <a:solidFill>
                  <a:schemeClr val="bg1"/>
                </a:solidFill>
                <a:latin typeface="Calibri" panose="020F0502020204030204" pitchFamily="34" charset="0"/>
                <a:cs typeface="Calibri" panose="020F0502020204030204" pitchFamily="34" charset="0"/>
              </a:rPr>
              <a:t>yazmasını</a:t>
            </a:r>
          </a:p>
          <a:p>
            <a:pPr marL="0" indent="0" algn="just">
              <a:lnSpc>
                <a:spcPct val="100000"/>
              </a:lnSpc>
              <a:buNone/>
            </a:pPr>
            <a:r>
              <a:rPr lang="tr-TR" sz="2300" b="1" dirty="0">
                <a:solidFill>
                  <a:schemeClr val="bg1"/>
                </a:solidFill>
                <a:latin typeface="Calibri" panose="020F0502020204030204" pitchFamily="34" charset="0"/>
                <a:cs typeface="Calibri" panose="020F0502020204030204" pitchFamily="34" charset="0"/>
              </a:rPr>
              <a:t>sağlayınız.</a:t>
            </a:r>
          </a:p>
          <a:p>
            <a:pPr marL="361950" indent="-361950" algn="just">
              <a:lnSpc>
                <a:spcPct val="100000"/>
              </a:lnSpc>
              <a:buBlip>
                <a:blip r:embed="rId2"/>
              </a:buBlip>
            </a:pPr>
            <a:endParaRPr lang="tr-TR" sz="2300" b="1" dirty="0">
              <a:solidFill>
                <a:schemeClr val="bg1"/>
              </a:solidFill>
              <a:latin typeface="Calibri" panose="020F0502020204030204" pitchFamily="34" charset="0"/>
              <a:cs typeface="Calibri" panose="020F0502020204030204" pitchFamily="34" charset="0"/>
            </a:endParaRPr>
          </a:p>
        </p:txBody>
      </p:sp>
      <p:pic>
        <p:nvPicPr>
          <p:cNvPr id="2" name="Resim 1">
            <a:extLst>
              <a:ext uri="{FF2B5EF4-FFF2-40B4-BE49-F238E27FC236}">
                <a16:creationId xmlns:a16="http://schemas.microsoft.com/office/drawing/2014/main" xmlns="" id="{D11DF3E4-0FCC-4317-95F0-2985EC6720D4}"/>
              </a:ext>
            </a:extLst>
          </p:cNvPr>
          <p:cNvPicPr>
            <a:picLocks noChangeAspect="1"/>
          </p:cNvPicPr>
          <p:nvPr/>
        </p:nvPicPr>
        <p:blipFill>
          <a:blip r:embed="rId3"/>
          <a:stretch>
            <a:fillRect/>
          </a:stretch>
        </p:blipFill>
        <p:spPr>
          <a:xfrm>
            <a:off x="7626702" y="797550"/>
            <a:ext cx="3967836" cy="5605591"/>
          </a:xfrm>
          <a:prstGeom prst="rect">
            <a:avLst/>
          </a:prstGeom>
          <a:effectLst>
            <a:outerShdw blurRad="50800" dist="50800" dir="5400000" algn="ctr" rotWithShape="0">
              <a:srgbClr val="000000">
                <a:alpha val="84000"/>
              </a:srgbClr>
            </a:outerShdw>
          </a:effectLst>
        </p:spPr>
      </p:pic>
      <p:sp>
        <p:nvSpPr>
          <p:cNvPr id="8" name="Unvan 1">
            <a:extLst>
              <a:ext uri="{FF2B5EF4-FFF2-40B4-BE49-F238E27FC236}">
                <a16:creationId xmlns:a16="http://schemas.microsoft.com/office/drawing/2014/main" xmlns="" id="{71478F14-BE0B-4D26-A248-0BE42BE73C89}"/>
              </a:ext>
            </a:extLst>
          </p:cNvPr>
          <p:cNvSpPr txBox="1">
            <a:spLocks/>
          </p:cNvSpPr>
          <p:nvPr/>
        </p:nvSpPr>
        <p:spPr>
          <a:xfrm>
            <a:off x="2182483" y="362309"/>
            <a:ext cx="9412055" cy="621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KİMLİĞİ KUŞKULU ADAY İŞLEMİ</a:t>
            </a:r>
          </a:p>
        </p:txBody>
      </p:sp>
    </p:spTree>
    <p:extLst>
      <p:ext uri="{BB962C8B-B14F-4D97-AF65-F5344CB8AC3E}">
        <p14:creationId xmlns:p14="http://schemas.microsoft.com/office/powerpoint/2010/main" val="1103958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2 İçerik Yer Tutucusu"/>
          <p:cNvSpPr txBox="1">
            <a:spLocks/>
          </p:cNvSpPr>
          <p:nvPr/>
        </p:nvSpPr>
        <p:spPr>
          <a:xfrm>
            <a:off x="624253" y="1794922"/>
            <a:ext cx="10832123" cy="42757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Font typeface="Wingdings" panose="05000000000000000000" pitchFamily="2" charset="2"/>
              <a:buChar char="§"/>
            </a:pPr>
            <a:r>
              <a:rPr lang="tr-TR" dirty="0">
                <a:solidFill>
                  <a:schemeClr val="bg1"/>
                </a:solidFill>
                <a:latin typeface="Calibri" panose="020F0502020204030204" pitchFamily="34" charset="0"/>
                <a:cs typeface="Calibri" panose="020F0502020204030204" pitchFamily="34" charset="0"/>
              </a:rPr>
              <a:t>ÖSYM tarafından uygulanan sınavlarda görev alan sınav görevlilerin, mevzuatta belirtilen sınav kurallarına aykırılık teşkil eden fiillerine yaptırım uygulanacaktır.</a:t>
            </a:r>
          </a:p>
          <a:p>
            <a:pPr algn="just">
              <a:lnSpc>
                <a:spcPct val="100000"/>
              </a:lnSpc>
              <a:buFont typeface="Wingdings" panose="05000000000000000000" pitchFamily="2" charset="2"/>
              <a:buChar char="§"/>
            </a:pPr>
            <a:r>
              <a:rPr lang="tr-TR" dirty="0">
                <a:solidFill>
                  <a:schemeClr val="bg1"/>
                </a:solidFill>
                <a:latin typeface="Calibri" panose="020F0502020204030204" pitchFamily="34" charset="0"/>
                <a:cs typeface="Calibri" panose="020F0502020204030204" pitchFamily="34" charset="0"/>
              </a:rPr>
              <a:t>Yaptırımlar, Görevli İşlemleri Sisteminde (GİS) (https://gis.osym.gov.tr) yayımlanmakta olan </a:t>
            </a:r>
            <a:r>
              <a:rPr lang="tr-TR" dirty="0">
                <a:solidFill>
                  <a:srgbClr val="FF0000"/>
                </a:solidFill>
                <a:latin typeface="Calibri" panose="020F0502020204030204" pitchFamily="34" charset="0"/>
                <a:cs typeface="Calibri" panose="020F0502020204030204" pitchFamily="34" charset="0"/>
              </a:rPr>
              <a:t>‘Sınav Görevlilerinin Sınav Kurallarına Aykırılık Teşkil Eden Fiilleri ve Uygulanacak Yaptırımlara İlişkin </a:t>
            </a:r>
            <a:r>
              <a:rPr lang="tr-TR" dirty="0" err="1">
                <a:solidFill>
                  <a:srgbClr val="FF0000"/>
                </a:solidFill>
                <a:latin typeface="Calibri" panose="020F0502020204030204" pitchFamily="34" charset="0"/>
                <a:cs typeface="Calibri" panose="020F0502020204030204" pitchFamily="34" charset="0"/>
              </a:rPr>
              <a:t>Yönerge</a:t>
            </a:r>
            <a:r>
              <a:rPr lang="tr-TR" dirty="0" err="1">
                <a:solidFill>
                  <a:schemeClr val="bg1"/>
                </a:solidFill>
                <a:latin typeface="Calibri" panose="020F0502020204030204" pitchFamily="34" charset="0"/>
                <a:cs typeface="Calibri" panose="020F0502020204030204" pitchFamily="34" charset="0"/>
              </a:rPr>
              <a:t>’ye</a:t>
            </a:r>
            <a:r>
              <a:rPr lang="tr-TR" dirty="0">
                <a:solidFill>
                  <a:srgbClr val="FF0000"/>
                </a:solidFill>
                <a:latin typeface="Calibri" panose="020F0502020204030204" pitchFamily="34" charset="0"/>
                <a:cs typeface="Calibri" panose="020F0502020204030204" pitchFamily="34" charset="0"/>
              </a:rPr>
              <a:t> </a:t>
            </a:r>
            <a:r>
              <a:rPr lang="tr-TR" dirty="0">
                <a:solidFill>
                  <a:schemeClr val="bg1"/>
                </a:solidFill>
                <a:latin typeface="Calibri" panose="020F0502020204030204" pitchFamily="34" charset="0"/>
                <a:cs typeface="Calibri" panose="020F0502020204030204" pitchFamily="34" charset="0"/>
              </a:rPr>
              <a:t>göre olacaktır.</a:t>
            </a:r>
            <a:endParaRPr lang="tr-TR" b="1" dirty="0">
              <a:solidFill>
                <a:schemeClr val="bg1"/>
              </a:solidFill>
              <a:latin typeface="Calibri" panose="020F0502020204030204" pitchFamily="34" charset="0"/>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078966" y="388188"/>
            <a:ext cx="9515572" cy="50794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GÖREV İHMALLERİ</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125</a:t>
            </a:fld>
            <a:endParaRPr lang="tr-TR" dirty="0"/>
          </a:p>
        </p:txBody>
      </p:sp>
    </p:spTree>
    <p:extLst>
      <p:ext uri="{BB962C8B-B14F-4D97-AF65-F5344CB8AC3E}">
        <p14:creationId xmlns:p14="http://schemas.microsoft.com/office/powerpoint/2010/main" val="3265175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2 İçerik Yer Tutucusu"/>
          <p:cNvSpPr txBox="1">
            <a:spLocks/>
          </p:cNvSpPr>
          <p:nvPr/>
        </p:nvSpPr>
        <p:spPr>
          <a:xfrm>
            <a:off x="771787" y="1686186"/>
            <a:ext cx="10656748" cy="42658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1200"/>
              </a:spcBef>
              <a:spcAft>
                <a:spcPts val="1200"/>
              </a:spcAft>
              <a:buNone/>
            </a:pPr>
            <a:r>
              <a:rPr lang="tr-TR" sz="2600" b="1" dirty="0">
                <a:solidFill>
                  <a:schemeClr val="bg1"/>
                </a:solidFill>
                <a:latin typeface="Calibri" panose="020F0502020204030204" pitchFamily="34" charset="0"/>
                <a:cs typeface="Calibri" panose="020F0502020204030204" pitchFamily="34" charset="0"/>
              </a:rPr>
              <a:t>Bina Güvenlik Görevlileri ile Hizmetliler hariç</a:t>
            </a:r>
            <a:r>
              <a:rPr lang="tr-TR" sz="2600" dirty="0">
                <a:solidFill>
                  <a:schemeClr val="bg1"/>
                </a:solidFill>
                <a:latin typeface="Calibri" panose="020F0502020204030204" pitchFamily="34" charset="0"/>
                <a:cs typeface="Calibri" panose="020F0502020204030204" pitchFamily="34" charset="0"/>
              </a:rPr>
              <a:t> diğer sınav görevlileri sınava ilişkin gözlemlerini, değerlendirmelerini ve önerilerini kapsayan  </a:t>
            </a:r>
            <a:r>
              <a:rPr lang="tr-TR" sz="2600" b="1" dirty="0">
                <a:solidFill>
                  <a:srgbClr val="FF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Sınav Değerlendirme Formunu sınavdan sonra </a:t>
            </a:r>
            <a:r>
              <a:rPr lang="tr-TR" altLang="tr-TR" sz="2600" b="1" dirty="0">
                <a:solidFill>
                  <a:srgbClr val="FF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ikinci iş günü saat 12.00’ye </a:t>
            </a:r>
            <a:r>
              <a:rPr lang="tr-TR" altLang="tr-TR" sz="2600" dirty="0">
                <a:solidFill>
                  <a:schemeClr val="bg1"/>
                </a:solidFill>
                <a:latin typeface="Calibri" panose="020F0502020204030204" pitchFamily="34" charset="0"/>
                <a:ea typeface="ＭＳ Ｐゴシック" pitchFamily="34" charset="-128"/>
                <a:cs typeface="Calibri" panose="020F0502020204030204" pitchFamily="34" charset="0"/>
              </a:rPr>
              <a:t>kadar elektronik </a:t>
            </a:r>
            <a:r>
              <a:rPr lang="tr-TR" altLang="tr-TR" sz="2600" dirty="0">
                <a:solidFill>
                  <a:schemeClr val="bg1"/>
                </a:solidFill>
                <a:latin typeface="Calibri" panose="020F0502020204030204" pitchFamily="34" charset="0"/>
                <a:cs typeface="Calibri" panose="020F0502020204030204" pitchFamily="34" charset="0"/>
              </a:rPr>
              <a:t>ortamda </a:t>
            </a:r>
            <a:r>
              <a:rPr lang="tr-TR" sz="2600" dirty="0">
                <a:solidFill>
                  <a:schemeClr val="bg1"/>
                </a:solidFill>
                <a:latin typeface="Calibri" panose="020F0502020204030204" pitchFamily="34" charset="0"/>
                <a:cs typeface="Calibri" panose="020F0502020204030204" pitchFamily="34" charset="0"/>
              </a:rPr>
              <a:t>Görevli İşlemleri Sistemi (GİS) </a:t>
            </a:r>
            <a:r>
              <a:rPr lang="tr-TR" sz="2600" b="1" i="1" dirty="0">
                <a:solidFill>
                  <a:schemeClr val="bg1"/>
                </a:solidFill>
                <a:latin typeface="Calibri" panose="020F0502020204030204" pitchFamily="34" charset="0"/>
                <a:cs typeface="Calibri" panose="020F0502020204030204" pitchFamily="34" charset="0"/>
                <a:hlinkClick r:id="rId2"/>
              </a:rPr>
              <a:t>https://gis.osym.gov.tr</a:t>
            </a:r>
            <a:r>
              <a:rPr lang="tr-TR" sz="2600" i="1" dirty="0">
                <a:solidFill>
                  <a:schemeClr val="bg1"/>
                </a:solidFill>
                <a:latin typeface="Calibri" panose="020F0502020204030204" pitchFamily="34" charset="0"/>
                <a:cs typeface="Calibri" panose="020F0502020204030204" pitchFamily="34" charset="0"/>
              </a:rPr>
              <a:t>  </a:t>
            </a:r>
            <a:r>
              <a:rPr lang="tr-TR" sz="2600" dirty="0">
                <a:solidFill>
                  <a:schemeClr val="bg1"/>
                </a:solidFill>
                <a:latin typeface="Calibri" panose="020F0502020204030204" pitchFamily="34" charset="0"/>
                <a:cs typeface="Calibri" panose="020F0502020204030204" pitchFamily="34" charset="0"/>
              </a:rPr>
              <a:t>veya Mobil GİS üzerinden dolduracaktır. </a:t>
            </a:r>
          </a:p>
          <a:p>
            <a:pPr lvl="1" algn="just">
              <a:lnSpc>
                <a:spcPct val="100000"/>
              </a:lnSpc>
              <a:spcBef>
                <a:spcPts val="1200"/>
              </a:spcBef>
              <a:spcAft>
                <a:spcPts val="1200"/>
              </a:spcAft>
            </a:pPr>
            <a:r>
              <a:rPr lang="tr-TR" sz="2600" dirty="0">
                <a:solidFill>
                  <a:schemeClr val="bg1"/>
                </a:solidFill>
                <a:latin typeface="Calibri" panose="020F0502020204030204" pitchFamily="34" charset="0"/>
                <a:cs typeface="Calibri" panose="020F0502020204030204" pitchFamily="34" charset="0"/>
              </a:rPr>
              <a:t> Sınav Değerlendirme Formunu </a:t>
            </a:r>
            <a:r>
              <a:rPr lang="tr-TR" sz="2600" u="sng" dirty="0">
                <a:solidFill>
                  <a:schemeClr val="bg1"/>
                </a:solidFill>
                <a:latin typeface="Calibri" panose="020F0502020204030204" pitchFamily="34" charset="0"/>
                <a:cs typeface="Calibri" panose="020F0502020204030204" pitchFamily="34" charset="0"/>
              </a:rPr>
              <a:t>dolduran</a:t>
            </a:r>
            <a:r>
              <a:rPr lang="tr-TR" sz="2600" dirty="0">
                <a:solidFill>
                  <a:schemeClr val="bg1"/>
                </a:solidFill>
                <a:latin typeface="Calibri" panose="020F0502020204030204" pitchFamily="34" charset="0"/>
                <a:cs typeface="Calibri" panose="020F0502020204030204" pitchFamily="34" charset="0"/>
              </a:rPr>
              <a:t> görevlilerin ücreti sınavı takip eden üçüncü günde ödenecektir.</a:t>
            </a:r>
          </a:p>
          <a:p>
            <a:pPr lvl="1" algn="just">
              <a:lnSpc>
                <a:spcPct val="100000"/>
              </a:lnSpc>
              <a:spcBef>
                <a:spcPts val="1200"/>
              </a:spcBef>
              <a:spcAft>
                <a:spcPts val="1200"/>
              </a:spcAft>
            </a:pPr>
            <a:r>
              <a:rPr lang="tr-TR" sz="2600" dirty="0">
                <a:solidFill>
                  <a:schemeClr val="bg1"/>
                </a:solidFill>
                <a:latin typeface="Calibri" panose="020F0502020204030204" pitchFamily="34" charset="0"/>
                <a:cs typeface="Calibri" panose="020F0502020204030204" pitchFamily="34" charset="0"/>
              </a:rPr>
              <a:t> Sınav Değerlendirme Formunu </a:t>
            </a:r>
            <a:r>
              <a:rPr lang="tr-TR" sz="2600" u="sng" dirty="0">
                <a:solidFill>
                  <a:schemeClr val="bg1"/>
                </a:solidFill>
                <a:latin typeface="Calibri" panose="020F0502020204030204" pitchFamily="34" charset="0"/>
                <a:cs typeface="Calibri" panose="020F0502020204030204" pitchFamily="34" charset="0"/>
              </a:rPr>
              <a:t>doldurmayan</a:t>
            </a:r>
            <a:r>
              <a:rPr lang="tr-TR" sz="2600" dirty="0">
                <a:solidFill>
                  <a:schemeClr val="bg1"/>
                </a:solidFill>
                <a:latin typeface="Calibri" panose="020F0502020204030204" pitchFamily="34" charset="0"/>
                <a:cs typeface="Calibri" panose="020F0502020204030204" pitchFamily="34" charset="0"/>
              </a:rPr>
              <a:t> görevlilerin ücretleri sınavdan bir ay sonra ödenecektir.</a:t>
            </a:r>
          </a:p>
          <a:p>
            <a:pPr marL="457200" lvl="1" indent="0" algn="just">
              <a:lnSpc>
                <a:spcPct val="100000"/>
              </a:lnSpc>
              <a:spcBef>
                <a:spcPts val="1200"/>
              </a:spcBef>
              <a:spcAft>
                <a:spcPts val="1200"/>
              </a:spcAft>
              <a:buNone/>
            </a:pPr>
            <a:endParaRPr lang="tr-TR" sz="2600" dirty="0">
              <a:solidFill>
                <a:schemeClr val="bg1"/>
              </a:solidFill>
              <a:latin typeface="Calibri" panose="020F0502020204030204" pitchFamily="34" charset="0"/>
              <a:cs typeface="Calibri" panose="020F0502020204030204" pitchFamily="34" charset="0"/>
            </a:endParaRPr>
          </a:p>
          <a:p>
            <a:pPr marL="0" indent="0">
              <a:lnSpc>
                <a:spcPct val="100000"/>
              </a:lnSpc>
              <a:spcBef>
                <a:spcPts val="1200"/>
              </a:spcBef>
              <a:spcAft>
                <a:spcPts val="1200"/>
              </a:spcAft>
              <a:buNone/>
            </a:pPr>
            <a:endParaRPr lang="tr-TR" sz="2600" dirty="0">
              <a:solidFill>
                <a:schemeClr val="bg1"/>
              </a:solidFill>
              <a:latin typeface="Calibri" panose="020F0502020204030204" pitchFamily="34" charset="0"/>
              <a:cs typeface="Calibri" panose="020F0502020204030204" pitchFamily="34" charset="0"/>
            </a:endParaRPr>
          </a:p>
          <a:p>
            <a:pPr marL="0" indent="0">
              <a:lnSpc>
                <a:spcPct val="100000"/>
              </a:lnSpc>
              <a:spcBef>
                <a:spcPts val="1200"/>
              </a:spcBef>
              <a:spcAft>
                <a:spcPts val="1200"/>
              </a:spcAft>
              <a:buNone/>
            </a:pPr>
            <a:endParaRPr lang="tr-TR" sz="2600" dirty="0">
              <a:solidFill>
                <a:schemeClr val="bg1"/>
              </a:solidFill>
              <a:latin typeface="Calibri" panose="020F0502020204030204" pitchFamily="34" charset="0"/>
              <a:cs typeface="Calibri" panose="020F0502020204030204" pitchFamily="34" charset="0"/>
            </a:endParaRPr>
          </a:p>
          <a:p>
            <a:pPr marL="0" indent="0">
              <a:lnSpc>
                <a:spcPct val="100000"/>
              </a:lnSpc>
              <a:spcBef>
                <a:spcPts val="1200"/>
              </a:spcBef>
              <a:spcAft>
                <a:spcPts val="1200"/>
              </a:spcAft>
              <a:buNone/>
            </a:pPr>
            <a:endParaRPr lang="tr-TR" sz="2600" dirty="0">
              <a:solidFill>
                <a:schemeClr val="bg1"/>
              </a:solidFill>
              <a:latin typeface="Calibri" panose="020F0502020204030204" pitchFamily="34" charset="0"/>
              <a:cs typeface="Calibri" panose="020F0502020204030204" pitchFamily="34" charset="0"/>
            </a:endParaRPr>
          </a:p>
          <a:p>
            <a:pPr marL="0" indent="0">
              <a:lnSpc>
                <a:spcPct val="100000"/>
              </a:lnSpc>
              <a:spcBef>
                <a:spcPts val="1200"/>
              </a:spcBef>
              <a:spcAft>
                <a:spcPts val="1200"/>
              </a:spcAft>
              <a:buNone/>
            </a:pPr>
            <a:endParaRPr lang="tr-TR" sz="2600" b="1" dirty="0">
              <a:solidFill>
                <a:schemeClr val="bg1"/>
              </a:solidFill>
              <a:latin typeface="Calibri" panose="020F0502020204030204" pitchFamily="34" charset="0"/>
              <a:cs typeface="Calibri" panose="020F0502020204030204" pitchFamily="34" charset="0"/>
            </a:endParaRP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73857" y="405712"/>
            <a:ext cx="9420681" cy="50794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DEĞERLENDİRME RAPORU</a:t>
            </a:r>
          </a:p>
        </p:txBody>
      </p:sp>
      <p:sp>
        <p:nvSpPr>
          <p:cNvPr id="4" name="Slayt Numarası Yer Tutucusu 3"/>
          <p:cNvSpPr>
            <a:spLocks noGrp="1"/>
          </p:cNvSpPr>
          <p:nvPr>
            <p:ph type="sldNum" sz="quarter" idx="12"/>
          </p:nvPr>
        </p:nvSpPr>
        <p:spPr/>
        <p:txBody>
          <a:bodyPr/>
          <a:lstStyle/>
          <a:p>
            <a:fld id="{5E4DF653-7172-3143-90C0-7F385A2564DE}" type="slidenum">
              <a:rPr lang="tr-TR" smtClean="0"/>
              <a:pPr/>
              <a:t>126</a:t>
            </a:fld>
            <a:endParaRPr lang="tr-TR" dirty="0"/>
          </a:p>
        </p:txBody>
      </p:sp>
    </p:spTree>
    <p:extLst>
      <p:ext uri="{BB962C8B-B14F-4D97-AF65-F5344CB8AC3E}">
        <p14:creationId xmlns:p14="http://schemas.microsoft.com/office/powerpoint/2010/main" val="99617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ikdörtgen 4"/>
          <p:cNvSpPr/>
          <p:nvPr/>
        </p:nvSpPr>
        <p:spPr>
          <a:xfrm>
            <a:off x="1185567" y="1508769"/>
            <a:ext cx="10526599" cy="4693593"/>
          </a:xfrm>
          <a:prstGeom prst="rect">
            <a:avLst/>
          </a:prstGeom>
        </p:spPr>
        <p:txBody>
          <a:bodyPr wrap="square">
            <a:spAutoFit/>
          </a:bodyPr>
          <a:lstStyle/>
          <a:p>
            <a:pPr marL="534988" indent="-534988" algn="just">
              <a:spcBef>
                <a:spcPts val="1200"/>
              </a:spcBef>
              <a:spcAft>
                <a:spcPts val="600"/>
              </a:spcAft>
              <a:buFont typeface="Wingdings" panose="05000000000000000000" pitchFamily="2" charset="2"/>
              <a:buChar char="§"/>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Sınav kuralları inisiyatif alınmadan uygulanacaktır.</a:t>
            </a:r>
          </a:p>
          <a:p>
            <a:pPr marL="534988" indent="-534988" algn="just">
              <a:spcBef>
                <a:spcPts val="1200"/>
              </a:spcBef>
              <a:spcAft>
                <a:spcPts val="600"/>
              </a:spcAft>
              <a:buFont typeface="Wingdings" panose="05000000000000000000" pitchFamily="2" charset="2"/>
              <a:buChar char="§"/>
              <a:defRPr/>
            </a:pPr>
            <a:r>
              <a:rPr lang="tr-TR" sz="2800" dirty="0">
                <a:solidFill>
                  <a:srgbClr val="C00000"/>
                </a:solidFill>
                <a:latin typeface="Calibri" panose="020F0502020204030204" pitchFamily="34" charset="0"/>
                <a:ea typeface="ＭＳ Ｐゴシック" pitchFamily="34" charset="-128"/>
                <a:cs typeface="Calibri" panose="020F0502020204030204" pitchFamily="34" charset="0"/>
              </a:rPr>
              <a:t>İlgili salona ait olan sınav evrakı kesinlikle salon dışına çıkarılamaz.</a:t>
            </a:r>
          </a:p>
          <a:p>
            <a:pPr marL="534988" indent="-534988" algn="just">
              <a:spcBef>
                <a:spcPts val="1200"/>
              </a:spcBef>
              <a:spcAft>
                <a:spcPts val="600"/>
              </a:spcAft>
              <a:buFont typeface="Wingdings" panose="05000000000000000000" pitchFamily="2" charset="2"/>
              <a:buChar char="§"/>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Salon </a:t>
            </a:r>
            <a:r>
              <a:rPr lang="tr-TR" sz="2800" dirty="0" err="1">
                <a:solidFill>
                  <a:schemeClr val="bg1"/>
                </a:solidFill>
                <a:latin typeface="Calibri" panose="020F0502020204030204" pitchFamily="34" charset="0"/>
                <a:ea typeface="ＭＳ Ｐゴシック" pitchFamily="34" charset="-128"/>
                <a:cs typeface="Calibri" panose="020F0502020204030204" pitchFamily="34" charset="0"/>
              </a:rPr>
              <a:t>Tutanağı’nda</a:t>
            </a: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 belirtilen süreler dışında hiçbir aday sebebi ne olursa olsun sınav salonundan çıkıp tekrar salona giremez.</a:t>
            </a:r>
          </a:p>
          <a:p>
            <a:pPr marL="534988" indent="-534988" algn="just">
              <a:spcBef>
                <a:spcPts val="1200"/>
              </a:spcBef>
              <a:spcAft>
                <a:spcPts val="600"/>
              </a:spcAft>
              <a:buFont typeface="Wingdings" panose="05000000000000000000" pitchFamily="2" charset="2"/>
              <a:buChar char="§"/>
              <a:defRPr/>
            </a:pPr>
            <a:r>
              <a:rPr lang="tr-TR" sz="2800" dirty="0">
                <a:solidFill>
                  <a:srgbClr val="C00000"/>
                </a:solidFill>
                <a:latin typeface="Calibri" panose="020F0502020204030204" pitchFamily="34" charset="0"/>
                <a:ea typeface="ＭＳ Ｐゴシック" pitchFamily="34" charset="-128"/>
                <a:cs typeface="Calibri" panose="020F0502020204030204" pitchFamily="34" charset="0"/>
              </a:rPr>
              <a:t>Kapatılan bir sınav evrakı sebebi ne olursa olsun açılamaz. </a:t>
            </a:r>
          </a:p>
          <a:p>
            <a:pPr marL="534988" indent="-534988" algn="just">
              <a:spcBef>
                <a:spcPts val="1200"/>
              </a:spcBef>
              <a:spcAft>
                <a:spcPts val="600"/>
              </a:spcAft>
              <a:buFont typeface="Wingdings" panose="05000000000000000000" pitchFamily="2" charset="2"/>
              <a:buChar char="§"/>
              <a:defRPr/>
            </a:pPr>
            <a:r>
              <a:rPr lang="tr-TR" sz="2800" dirty="0">
                <a:solidFill>
                  <a:schemeClr val="bg1"/>
                </a:solidFill>
                <a:latin typeface="Calibri" panose="020F0502020204030204" pitchFamily="34" charset="0"/>
                <a:ea typeface="ＭＳ Ｐゴシック" pitchFamily="34" charset="-128"/>
                <a:cs typeface="Calibri" panose="020F0502020204030204" pitchFamily="34" charset="0"/>
              </a:rPr>
              <a:t>Adaylar; sınava giriş belgelerinde yer alan bina, salon ve sıranın dışında herhangi bir yerde sınava giremezler.</a:t>
            </a:r>
          </a:p>
          <a:p>
            <a:pPr marL="534988" indent="-534988" algn="just">
              <a:spcBef>
                <a:spcPts val="1200"/>
              </a:spcBef>
              <a:spcAft>
                <a:spcPts val="600"/>
              </a:spcAft>
              <a:buFont typeface="Wingdings" panose="05000000000000000000" pitchFamily="2" charset="2"/>
              <a:buChar char="§"/>
              <a:defRPr/>
            </a:pPr>
            <a:r>
              <a:rPr lang="tr-TR" sz="2800" dirty="0">
                <a:solidFill>
                  <a:srgbClr val="C00000"/>
                </a:solidFill>
                <a:latin typeface="Calibri" panose="020F0502020204030204" pitchFamily="34" charset="0"/>
                <a:ea typeface="ＭＳ Ｐゴシック" pitchFamily="34" charset="-128"/>
                <a:cs typeface="Calibri" panose="020F0502020204030204" pitchFamily="34" charset="0"/>
              </a:rPr>
              <a:t>Sınav evrakı salonda en az bir aday bulunuyorsa açılacaktır. </a:t>
            </a:r>
          </a:p>
        </p:txBody>
      </p:sp>
      <p:sp>
        <p:nvSpPr>
          <p:cNvPr id="8" name="Unvan 1">
            <a:extLst>
              <a:ext uri="{FF2B5EF4-FFF2-40B4-BE49-F238E27FC236}">
                <a16:creationId xmlns:a16="http://schemas.microsoft.com/office/drawing/2014/main" xmlns="" id="{79BD2573-5334-E64F-B11A-18C13DD43EBC}"/>
              </a:ext>
            </a:extLst>
          </p:cNvPr>
          <p:cNvSpPr txBox="1">
            <a:spLocks/>
          </p:cNvSpPr>
          <p:nvPr/>
        </p:nvSpPr>
        <p:spPr>
          <a:xfrm>
            <a:off x="2165230" y="440960"/>
            <a:ext cx="9429308" cy="50794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tr-TR" sz="2800" b="1" dirty="0">
                <a:solidFill>
                  <a:srgbClr val="C00000"/>
                </a:solidFill>
                <a:effectLst>
                  <a:outerShdw blurRad="38100" dist="38100" dir="2700000" algn="tl">
                    <a:srgbClr val="000000">
                      <a:alpha val="43137"/>
                    </a:srgbClr>
                  </a:outerShdw>
                </a:effectLst>
                <a:latin typeface="Calibri" panose="020F0502020204030204" pitchFamily="34" charset="0"/>
                <a:ea typeface="ＭＳ Ｐゴシック" pitchFamily="34" charset="-128"/>
                <a:cs typeface="Calibri" panose="020F0502020204030204" pitchFamily="34" charset="0"/>
              </a:rPr>
              <a:t>GENEL SINAV UYGULAMA İLKELERİ</a:t>
            </a:r>
          </a:p>
        </p:txBody>
      </p:sp>
      <p:sp>
        <p:nvSpPr>
          <p:cNvPr id="9" name="Slayt Numarası Yer Tutucusu 8"/>
          <p:cNvSpPr>
            <a:spLocks noGrp="1"/>
          </p:cNvSpPr>
          <p:nvPr>
            <p:ph type="sldNum" sz="quarter" idx="12"/>
          </p:nvPr>
        </p:nvSpPr>
        <p:spPr/>
        <p:txBody>
          <a:bodyPr/>
          <a:lstStyle/>
          <a:p>
            <a:fld id="{D57F1E4F-1CFF-5643-939E-217C01CDF565}" type="slidenum">
              <a:rPr lang="en-US" smtClean="0"/>
              <a:pPr/>
              <a:t>127</a:t>
            </a:fld>
            <a:endParaRPr lang="en-US" dirty="0"/>
          </a:p>
        </p:txBody>
      </p:sp>
    </p:spTree>
    <p:extLst>
      <p:ext uri="{BB962C8B-B14F-4D97-AF65-F5344CB8AC3E}">
        <p14:creationId xmlns:p14="http://schemas.microsoft.com/office/powerpoint/2010/main" val="15398038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Unvan 1"/>
          <p:cNvSpPr>
            <a:spLocks noGrp="1"/>
          </p:cNvSpPr>
          <p:nvPr>
            <p:ph type="title"/>
          </p:nvPr>
        </p:nvSpPr>
        <p:spPr>
          <a:xfrm>
            <a:off x="573206" y="2761141"/>
            <a:ext cx="11013743" cy="1911443"/>
          </a:xfrm>
        </p:spPr>
        <p:txBody>
          <a:bodyPr>
            <a:normAutofit/>
          </a:bodyPr>
          <a:lstStyle/>
          <a:p>
            <a:pPr algn="ctr"/>
            <a:r>
              <a:rPr lang="tr-TR" sz="3000" b="1" dirty="0">
                <a:solidFill>
                  <a:srgbClr val="002060"/>
                </a:solidFill>
                <a:latin typeface="Calibri" panose="020F0502020204030204" pitchFamily="34" charset="0"/>
                <a:cs typeface="Calibri" panose="020F0502020204030204" pitchFamily="34" charset="0"/>
              </a:rPr>
              <a:t/>
            </a:r>
            <a:br>
              <a:rPr lang="tr-TR" sz="3000" b="1" dirty="0">
                <a:solidFill>
                  <a:srgbClr val="002060"/>
                </a:solidFill>
                <a:latin typeface="Calibri" panose="020F0502020204030204" pitchFamily="34" charset="0"/>
                <a:cs typeface="Calibri" panose="020F0502020204030204" pitchFamily="34" charset="0"/>
              </a:rPr>
            </a:br>
            <a:r>
              <a:rPr lang="tr-TR" sz="30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ÇAĞRI MERKEZİ</a:t>
            </a:r>
            <a:r>
              <a:rPr lang="tr-TR" sz="3000" b="1" dirty="0">
                <a:solidFill>
                  <a:srgbClr val="FF0000"/>
                </a:solidFill>
                <a:latin typeface="Calibri" panose="020F0502020204030204" pitchFamily="34" charset="0"/>
                <a:cs typeface="Calibri" panose="020F0502020204030204" pitchFamily="34" charset="0"/>
              </a:rPr>
              <a:t/>
            </a:r>
            <a:br>
              <a:rPr lang="tr-TR" sz="3000" b="1" dirty="0">
                <a:solidFill>
                  <a:srgbClr val="FF0000"/>
                </a:solidFill>
                <a:latin typeface="Calibri" panose="020F0502020204030204" pitchFamily="34" charset="0"/>
                <a:cs typeface="Calibri" panose="020F0502020204030204" pitchFamily="34" charset="0"/>
              </a:rPr>
            </a:br>
            <a:r>
              <a:rPr lang="tr-TR" sz="3000" b="1" dirty="0">
                <a:solidFill>
                  <a:srgbClr val="002060"/>
                </a:solidFill>
                <a:latin typeface="Calibri" panose="020F0502020204030204" pitchFamily="34" charset="0"/>
                <a:cs typeface="Calibri" panose="020F0502020204030204" pitchFamily="34" charset="0"/>
              </a:rPr>
              <a:t>444 OSYM (6796) </a:t>
            </a:r>
            <a:endParaRPr lang="tr-TR" sz="3000" b="1" dirty="0">
              <a:solidFill>
                <a:srgbClr val="FF0000"/>
              </a:solidFill>
              <a:latin typeface="Calibri" panose="020F0502020204030204" pitchFamily="34" charset="0"/>
              <a:cs typeface="Calibri" panose="020F0502020204030204" pitchFamily="34" charset="0"/>
            </a:endParaRPr>
          </a:p>
        </p:txBody>
      </p:sp>
      <p:pic>
        <p:nvPicPr>
          <p:cNvPr id="6" name="Resim 5"/>
          <p:cNvPicPr>
            <a:picLocks noChangeAspect="1"/>
          </p:cNvPicPr>
          <p:nvPr/>
        </p:nvPicPr>
        <p:blipFill rotWithShape="1">
          <a:blip r:embed="rId2" cstate="email">
            <a:extLst>
              <a:ext uri="{28A0092B-C50C-407E-A947-70E740481C1C}">
                <a14:useLocalDpi xmlns:a14="http://schemas.microsoft.com/office/drawing/2010/main" val="0"/>
              </a:ext>
            </a:extLst>
          </a:blip>
          <a:srcRect l="10524" t="4189"/>
          <a:stretch/>
        </p:blipFill>
        <p:spPr>
          <a:xfrm>
            <a:off x="2971800" y="722376"/>
            <a:ext cx="6248400" cy="2407599"/>
          </a:xfrm>
          <a:prstGeom prst="rect">
            <a:avLst/>
          </a:prstGeom>
          <a:ln>
            <a:noFill/>
          </a:ln>
          <a:effectLst>
            <a:outerShdw blurRad="190500" algn="tl" rotWithShape="0">
              <a:srgbClr val="000000">
                <a:alpha val="70000"/>
              </a:srgbClr>
            </a:outerShdw>
          </a:effectLst>
        </p:spPr>
      </p:pic>
      <p:sp>
        <p:nvSpPr>
          <p:cNvPr id="5" name="Unvan 1"/>
          <p:cNvSpPr txBox="1">
            <a:spLocks/>
          </p:cNvSpPr>
          <p:nvPr/>
        </p:nvSpPr>
        <p:spPr>
          <a:xfrm>
            <a:off x="573206" y="4797205"/>
            <a:ext cx="11013743" cy="191144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000" b="1" dirty="0">
                <a:solidFill>
                  <a:srgbClr val="002060"/>
                </a:solidFill>
                <a:latin typeface="Calibri" panose="020F0502020204030204" pitchFamily="34" charset="0"/>
                <a:cs typeface="Calibri" panose="020F0502020204030204" pitchFamily="34" charset="0"/>
              </a:rPr>
              <a:t/>
            </a:r>
            <a:br>
              <a:rPr lang="tr-TR" sz="3000" b="1" dirty="0">
                <a:solidFill>
                  <a:srgbClr val="002060"/>
                </a:solidFill>
                <a:latin typeface="Calibri" panose="020F0502020204030204" pitchFamily="34" charset="0"/>
                <a:cs typeface="Calibri" panose="020F0502020204030204" pitchFamily="34" charset="0"/>
              </a:rPr>
            </a:br>
            <a:r>
              <a:rPr lang="tr-TR" sz="30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ÖSYM SINAV KOORDİNASYON MERKEZİ</a:t>
            </a:r>
          </a:p>
          <a:p>
            <a:pPr algn="ctr"/>
            <a:r>
              <a:rPr lang="tr-TR" sz="3000" b="1" dirty="0">
                <a:solidFill>
                  <a:srgbClr val="002060"/>
                </a:solidFill>
                <a:latin typeface="Calibri" panose="020F0502020204030204" pitchFamily="34" charset="0"/>
                <a:cs typeface="Calibri" panose="020F0502020204030204" pitchFamily="34" charset="0"/>
              </a:rPr>
              <a:t>0312-298 82 41</a:t>
            </a:r>
            <a:endParaRPr lang="tr-TR" sz="3000" b="1" dirty="0">
              <a:solidFill>
                <a:srgbClr val="FF0000"/>
              </a:solidFill>
              <a:latin typeface="Calibri" panose="020F0502020204030204" pitchFamily="34" charset="0"/>
              <a:cs typeface="Calibri" panose="020F0502020204030204" pitchFamily="34" charset="0"/>
            </a:endParaRPr>
          </a:p>
        </p:txBody>
      </p:sp>
      <p:sp>
        <p:nvSpPr>
          <p:cNvPr id="3" name="Slayt Numarası Yer Tutucusu 2"/>
          <p:cNvSpPr>
            <a:spLocks noGrp="1"/>
          </p:cNvSpPr>
          <p:nvPr>
            <p:ph type="sldNum" sz="quarter" idx="12"/>
          </p:nvPr>
        </p:nvSpPr>
        <p:spPr/>
        <p:txBody>
          <a:bodyPr/>
          <a:lstStyle/>
          <a:p>
            <a:fld id="{D57F1E4F-1CFF-5643-939E-217C01CDF565}" type="slidenum">
              <a:rPr lang="en-US" smtClean="0"/>
              <a:pPr/>
              <a:t>128</a:t>
            </a:fld>
            <a:endParaRPr lang="en-US" dirty="0"/>
          </a:p>
        </p:txBody>
      </p:sp>
    </p:spTree>
    <p:extLst>
      <p:ext uri="{BB962C8B-B14F-4D97-AF65-F5344CB8AC3E}">
        <p14:creationId xmlns:p14="http://schemas.microsoft.com/office/powerpoint/2010/main" val="36775704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ayt Numarası Yer Tutucusu 2"/>
          <p:cNvSpPr>
            <a:spLocks noGrp="1"/>
          </p:cNvSpPr>
          <p:nvPr>
            <p:ph type="sldNum" sz="quarter" idx="12"/>
          </p:nvPr>
        </p:nvSpPr>
        <p:spPr>
          <a:xfrm>
            <a:off x="11049755" y="6202362"/>
            <a:ext cx="1142245" cy="669925"/>
          </a:xfrm>
        </p:spPr>
        <p:txBody>
          <a:bodyPr/>
          <a:lstStyle/>
          <a:p>
            <a:fld id="{D57F1E4F-1CFF-5643-939E-217C01CDF565}" type="slidenum">
              <a:rPr lang="en-US" sz="1200" smtClean="0">
                <a:solidFill>
                  <a:schemeClr val="tx1"/>
                </a:solidFill>
                <a:latin typeface="Calibri" panose="020F0502020204030204" pitchFamily="34" charset="0"/>
              </a:rPr>
              <a:pPr/>
              <a:t>129</a:t>
            </a:fld>
            <a:endParaRPr lang="en-US" sz="1200" dirty="0">
              <a:solidFill>
                <a:schemeClr val="tx1"/>
              </a:solidFill>
              <a:latin typeface="Calibri" panose="020F0502020204030204" pitchFamily="34" charset="0"/>
            </a:endParaRPr>
          </a:p>
        </p:txBody>
      </p:sp>
      <p:sp>
        <p:nvSpPr>
          <p:cNvPr id="7" name="Unvan 1"/>
          <p:cNvSpPr txBox="1">
            <a:spLocks/>
          </p:cNvSpPr>
          <p:nvPr/>
        </p:nvSpPr>
        <p:spPr>
          <a:xfrm>
            <a:off x="1453896" y="4021938"/>
            <a:ext cx="10158984" cy="1391684"/>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4000" b="1" spc="1500" dirty="0">
                <a:solidFill>
                  <a:schemeClr val="accent1"/>
                </a:solidFill>
                <a:latin typeface="Calibri" panose="020F0502020204030204" pitchFamily="34" charset="0"/>
                <a:cs typeface="Calibri" panose="020F0502020204030204" pitchFamily="34" charset="0"/>
              </a:rPr>
              <a:t/>
            </a:r>
            <a:br>
              <a:rPr lang="tr-TR" sz="4000" b="1" spc="1500" dirty="0">
                <a:solidFill>
                  <a:schemeClr val="accent1"/>
                </a:solidFill>
                <a:latin typeface="Calibri" panose="020F0502020204030204" pitchFamily="34" charset="0"/>
                <a:cs typeface="Calibri" panose="020F0502020204030204" pitchFamily="34" charset="0"/>
              </a:rPr>
            </a:br>
            <a:r>
              <a:rPr lang="tr-TR" sz="4000" b="1" spc="1500" dirty="0">
                <a:solidFill>
                  <a:schemeClr val="accent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TEŞEKKÜRLER</a:t>
            </a:r>
            <a:r>
              <a:rPr lang="tr-TR" sz="4000" b="1" spc="1500" dirty="0">
                <a:solidFill>
                  <a:schemeClr val="accent1"/>
                </a:solidFill>
                <a:latin typeface="Calibri" panose="020F0502020204030204" pitchFamily="34" charset="0"/>
                <a:cs typeface="Calibri" panose="020F0502020204030204" pitchFamily="34" charset="0"/>
              </a:rPr>
              <a:t/>
            </a:r>
            <a:br>
              <a:rPr lang="tr-TR" sz="4000" b="1" spc="1500" dirty="0">
                <a:solidFill>
                  <a:schemeClr val="accent1"/>
                </a:solidFill>
                <a:latin typeface="Calibri" panose="020F0502020204030204" pitchFamily="34" charset="0"/>
                <a:cs typeface="Calibri" panose="020F0502020204030204" pitchFamily="34" charset="0"/>
              </a:rPr>
            </a:br>
            <a:endParaRPr lang="tr-TR" sz="4000" b="1" spc="1500" dirty="0">
              <a:solidFill>
                <a:schemeClr val="accent1"/>
              </a:solidFill>
              <a:latin typeface="Calibri" panose="020F0502020204030204" pitchFamily="34" charset="0"/>
              <a:cs typeface="Calibri" panose="020F0502020204030204" pitchFamily="34" charset="0"/>
            </a:endParaRPr>
          </a:p>
        </p:txBody>
      </p:sp>
      <p:pic>
        <p:nvPicPr>
          <p:cNvPr id="11" name="Resim 10">
            <a:extLst>
              <a:ext uri="{FF2B5EF4-FFF2-40B4-BE49-F238E27FC236}">
                <a16:creationId xmlns:a16="http://schemas.microsoft.com/office/drawing/2014/main" xmlns="" id="{7DA6E9C9-D82D-4AFC-8DB0-0C972AB63FF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69278" y="2139694"/>
            <a:ext cx="3800754" cy="2156564"/>
          </a:xfrm>
          <a:prstGeom prst="rect">
            <a:avLst/>
          </a:prstGeom>
        </p:spPr>
      </p:pic>
    </p:spTree>
    <p:extLst>
      <p:ext uri="{BB962C8B-B14F-4D97-AF65-F5344CB8AC3E}">
        <p14:creationId xmlns:p14="http://schemas.microsoft.com/office/powerpoint/2010/main" val="2594492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lim">
  <a:themeElements>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themeOverride>
</file>

<file path=ppt/theme/themeOverride2.xml><?xml version="1.0" encoding="utf-8"?>
<a:themeOverride xmlns:a="http://schemas.openxmlformats.org/drawingml/2006/main">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themeOverride>
</file>

<file path=ppt/theme/themeOverride3.xml><?xml version="1.0" encoding="utf-8"?>
<a:themeOverride xmlns:a="http://schemas.openxmlformats.org/drawingml/2006/main">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themeOverride>
</file>

<file path=docProps/app.xml><?xml version="1.0" encoding="utf-8"?>
<Properties xmlns="http://schemas.openxmlformats.org/officeDocument/2006/extended-properties" xmlns:vt="http://schemas.openxmlformats.org/officeDocument/2006/docPropsVTypes">
  <Template/>
  <TotalTime>29135</TotalTime>
  <Words>5673</Words>
  <Application>Microsoft Office PowerPoint</Application>
  <PresentationFormat>Geniş ekran</PresentationFormat>
  <Paragraphs>689</Paragraphs>
  <Slides>129</Slides>
  <Notes>12</Notes>
  <HiddenSlides>0</HiddenSlides>
  <MMClips>0</MMClips>
  <ScaleCrop>false</ScaleCrop>
  <HeadingPairs>
    <vt:vector size="6" baseType="variant">
      <vt:variant>
        <vt:lpstr>Kullanılan Yazı Tipleri</vt:lpstr>
      </vt:variant>
      <vt:variant>
        <vt:i4>12</vt:i4>
      </vt:variant>
      <vt:variant>
        <vt:lpstr>Tema</vt:lpstr>
      </vt:variant>
      <vt:variant>
        <vt:i4>2</vt:i4>
      </vt:variant>
      <vt:variant>
        <vt:lpstr>Slayt Başlıkları</vt:lpstr>
      </vt:variant>
      <vt:variant>
        <vt:i4>129</vt:i4>
      </vt:variant>
    </vt:vector>
  </HeadingPairs>
  <TitlesOfParts>
    <vt:vector size="143" baseType="lpstr">
      <vt:lpstr>ＭＳ Ｐゴシック</vt:lpstr>
      <vt:lpstr>Arial</vt:lpstr>
      <vt:lpstr>Calibri</vt:lpstr>
      <vt:lpstr>Calibri Light</vt:lpstr>
      <vt:lpstr>Cambria</vt:lpstr>
      <vt:lpstr>Century Gothic</vt:lpstr>
      <vt:lpstr>Noto Sans</vt:lpstr>
      <vt:lpstr>Open Sans</vt:lpstr>
      <vt:lpstr>Times New Roman</vt:lpstr>
      <vt:lpstr>Trebuchet MS</vt:lpstr>
      <vt:lpstr>Wingdings</vt:lpstr>
      <vt:lpstr>Wingdings 3</vt:lpstr>
      <vt:lpstr>3_Custom Design</vt:lpstr>
      <vt:lpstr>Dilim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ÖSYM ÇAĞRI MERKEZİ 444 OSYM (6796) </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ÖSYM Eğitim sunumu</dc:title>
  <dc:creator>Microsoft Office User;ÖSYM;Ösym Başkanlık</dc:creator>
  <cp:keywords>ÖSYM Sunu</cp:keywords>
  <cp:lastModifiedBy>dell</cp:lastModifiedBy>
  <cp:revision>2373</cp:revision>
  <cp:lastPrinted>2019-11-05T10:59:14Z</cp:lastPrinted>
  <dcterms:created xsi:type="dcterms:W3CDTF">2019-01-15T08:27:20Z</dcterms:created>
  <dcterms:modified xsi:type="dcterms:W3CDTF">2024-09-10T12:04:50Z</dcterms:modified>
</cp:coreProperties>
</file>